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Lst>
  <p:sldSz cx="18288000" cy="10287000"/>
  <p:notesSz cx="6858000" cy="9144000"/>
  <p:embeddedFontLst>
    <p:embeddedFont>
      <p:font typeface="Arimo" panose="020B0604020202020204" charset="0"/>
      <p:regular r:id="rId22"/>
    </p:embeddedFont>
    <p:embeddedFont>
      <p:font typeface="Arimo Bold" panose="020B0604020202020204" charset="0"/>
      <p:regular r:id="rId23"/>
    </p:embeddedFont>
    <p:embeddedFont>
      <p:font typeface="Barlow Bold" panose="020B0604020202020204" charset="0"/>
      <p:regular r:id="rId24"/>
    </p:embeddedFont>
    <p:embeddedFont>
      <p:font typeface="League Spartan" panose="020B0604020202020204" charset="0"/>
      <p:regular r:id="rId25"/>
    </p:embeddedFont>
    <p:embeddedFont>
      <p:font typeface="Open Sauce" panose="020B0604020202020204" charset="0"/>
      <p:regular r:id="rId26"/>
    </p:embeddedFont>
    <p:embeddedFont>
      <p:font typeface="Open Sauce Medium" panose="020B0604020202020204" charset="0"/>
      <p:regular r:id="rId2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48571" autoAdjust="0"/>
  </p:normalViewPr>
  <p:slideViewPr>
    <p:cSldViewPr>
      <p:cViewPr varScale="1">
        <p:scale>
          <a:sx n="21" d="100"/>
          <a:sy n="21" d="100"/>
        </p:scale>
        <p:origin x="1980" y="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07.05.2025</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we look at the TARGET variable from the application data. It tells us whether a customer has defaulted on a loan or not. As seen in this bar chart, the majority of applicants successfully repaid their loans, while a smaller portion defaulted. This imbalance is crucial. It shows we can’t rely only on accuracy when building models, but need to focus on identifying the defaulters effectively."</a:t>
            </a:r>
          </a:p>
          <a:p>
            <a:endParaRPr lang="en-US"/>
          </a:p>
          <a:p>
            <a:endParaRPr lang="en-US"/>
          </a:p>
          <a:p>
            <a:r>
              <a:rPr lang="en-US"/>
              <a:t>"Here, we observe the education background of defaulters. Secondary education dominates this chart. This is key because education often correlates with financial awareness and stability. It may be worth investing in financial literacy programs for this segment or applying stricter checks during evaluation."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bar chart represents the number of loan applications by weekday. You can see peaks on Tuesdays and Wednesdays. It’s an operational insight— banks can align staffing and processing capacity based on demand, improving efficiency."</a:t>
            </a:r>
          </a:p>
          <a:p>
            <a:endParaRPr lang="en-US"/>
          </a:p>
          <a:p>
            <a:r>
              <a:rPr lang="en-US"/>
              <a:t>"This visualization shows how income levels relate to loan defaults. We’ve grouped customers into income ranges and measured default rates. As expected, lower-income applicants show higher default rates. This insight is important for banks— it suggests tighter eligibility checks or adjusted loan amounts for this group."</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"This analysis converts `DAYS_BIRTH` into actual age groups. Younger applicants, especially those in their 20s and 30s, are more likely to default. This supports the idea that age, and perhaps financial maturity, plays a role in repayment behavior."</a:t>
            </a:r>
          </a:p>
          <a:p>
            <a:endParaRPr lang="en-US" dirty="0"/>
          </a:p>
          <a:p>
            <a:endParaRPr lang="en-US" dirty="0"/>
          </a:p>
          <a:p>
            <a:r>
              <a:rPr lang="en-US" dirty="0"/>
              <a:t>"This chart compares loan types with default rates. Cash loans clearly have a higher percentage of defaults compared to revolving loans. This suggests that cash loans are riskier and banks may need different policies or interest rates for them."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heatmap shows correlations between numerical variables and loan default. We see a slight negative correlation with days employed and a weak negative link with income. Interestingly, income isn’t strongly predictive by itself. Features like employment duration and age are more informative."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chart is from the previous application data. It shows the distribution of past loan outcomes. Notably, customers with previously refused loans have a higher tendency to default now. This tells us past behavior is a useful indicator of future risk."</a:t>
            </a:r>
          </a:p>
          <a:p>
            <a:endParaRPr lang="en-US"/>
          </a:p>
          <a:p>
            <a:endParaRPr lang="en-US"/>
          </a:p>
          <a:p>
            <a:r>
              <a:rPr lang="en-US"/>
              <a:t>"This slide shows how customers applied for past loans—through credit offices, POS terminals, or cash dealers. Credit offices dominate, but cash dealers, though fewer, might handle higher-risk applicants. Understanding this can help banks manage partner risks."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"We’re looking at what kind of product bundles people applied for. Most applicants go for standalone cash loans. These might be taken out urgently, indicating potential financial strain. Customers using bundled products might be more financially stable."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matrix compares past loan statuses with current default behavior. We see that applicants with previous refusals have a higher default rate now. This validates the idea that previous history is predictive— and should be part of credit scoring models."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"Here, we compare family status with current loan default. Married applicants show lower default rates. This may be because marriage brings dual incomes or more financial stability. This type of demographic insight can help refine customer segmentation."</a:t>
            </a:r>
          </a:p>
          <a:p>
            <a:endParaRPr lang="en-US"/>
          </a:p>
          <a:p>
            <a:r>
              <a:rPr lang="en-US"/>
              <a:t>"Finally, we look at whether being a new or repeat customer affects risk. New applicants are more often refused—suggesting higher risk—while repeat clients tend to be more trusted and get approved more easily. Client type should definitely be a feature in risk models."</a:t>
            </a:r>
          </a:p>
          <a:p>
            <a:endParaRPr lang="en-US"/>
          </a:p>
          <a:p>
            <a:endParaRPr lang="en-US"/>
          </a:p>
          <a:p>
            <a:r>
              <a:rPr lang="en-US"/>
              <a:t>"In summary, EDA helped us uncover key insights: most customers are non-defaulters, but defaults concentrate among the younger, lower-income, and less educated. Past refusals, cash loans, and client type offer predictive value. This reinforces how crucial EDA is for risk analysis and smarter loan decisions."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10</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2</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4</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Business Understanding</a:t>
            </a:r>
          </a:p>
          <a:p>
            <a:r>
              <a:rPr lang="en-US"/>
              <a:t>Everything starts with understanding the business problem. What are we trying to solve? What are the goals? This step ensures that our analysis aligns with the business objectives and drives relevant insights.</a:t>
            </a:r>
          </a:p>
          <a:p>
            <a:endParaRPr lang="en-US"/>
          </a:p>
          <a:p>
            <a:r>
              <a:rPr lang="en-US"/>
              <a:t>Data Collection</a:t>
            </a:r>
          </a:p>
          <a:p>
            <a:r>
              <a:rPr lang="en-US"/>
              <a:t>Next, we gather the data. This can come from databases, APIs, spreadsheets, or even web scraping. Ensuring that the right data is collected is critical to the success of the analysis.</a:t>
            </a:r>
          </a:p>
          <a:p>
            <a:endParaRPr lang="en-US"/>
          </a:p>
          <a:p>
            <a:r>
              <a:rPr lang="en-US"/>
              <a:t>Data Cleaning</a:t>
            </a:r>
          </a:p>
          <a:p>
            <a:r>
              <a:rPr lang="en-US"/>
              <a:t>Once we have our data, it’s time to clean it. This involves handling missing values, removing duplicates, correcting data types, and resolving inconsistencies. Clean data is the backbone of reliable analysis.</a:t>
            </a:r>
          </a:p>
          <a:p>
            <a:endParaRPr lang="en-US"/>
          </a:p>
          <a:p>
            <a:r>
              <a:rPr lang="en-US"/>
              <a:t>Univariate Analysis</a:t>
            </a:r>
          </a:p>
          <a:p>
            <a:r>
              <a:rPr lang="en-US"/>
              <a:t>Here, we analyze each variable individually. Whether it's numerical or categorical, we look at distributions, central tendencies, and dispersion to understand how each variable behaves on its own.</a:t>
            </a:r>
          </a:p>
          <a:p>
            <a:endParaRPr lang="en-US"/>
          </a:p>
          <a:p>
            <a:r>
              <a:rPr lang="en-US"/>
              <a:t>Bivariate Analysis</a:t>
            </a:r>
          </a:p>
          <a:p>
            <a:r>
              <a:rPr lang="en-US"/>
              <a:t>Now we examine relationships between two variables. This could involve scatter plots, box plots, or grouped bar charts. It helps us understand how one variable may influence another.</a:t>
            </a:r>
          </a:p>
          <a:p>
            <a:endParaRPr lang="en-US"/>
          </a:p>
          <a:p>
            <a:r>
              <a:rPr lang="en-US"/>
              <a:t>Outlier Detection</a:t>
            </a:r>
          </a:p>
          <a:p>
            <a:r>
              <a:rPr lang="en-US"/>
              <a:t>Outliers can distort the results of your analysis. In this step, we use techniques like box plots or z-scores to identify and handle these anomalies.</a:t>
            </a:r>
          </a:p>
          <a:p>
            <a:endParaRPr lang="en-US"/>
          </a:p>
          <a:p>
            <a:r>
              <a:rPr lang="en-US"/>
              <a:t>Correlation Study</a:t>
            </a:r>
          </a:p>
          <a:p>
            <a:r>
              <a:rPr lang="en-US"/>
              <a:t>We then study correlations to see how strongly variables are related. This step is essential for identifying multicollinearity and choosing the right features for modeling.</a:t>
            </a:r>
          </a:p>
          <a:p>
            <a:endParaRPr lang="en-US"/>
          </a:p>
          <a:p>
            <a:r>
              <a:rPr lang="en-US"/>
              <a:t>Insights</a:t>
            </a:r>
          </a:p>
          <a:p>
            <a:r>
              <a:rPr lang="en-US"/>
              <a:t>Finally, after all this exploration, we summarize our findings. These insights drive decision-making and set the stage for building predictive models or making business recommendations.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is an example of a case study which comes from a real-world problem faced by loan providers. Many people applying for loans either have no credit history or a poor one. This makes it difficult for banks to assess risk, and in some cases, this is exploited by people who eventually default.</a:t>
            </a:r>
          </a:p>
          <a:p>
            <a:endParaRPr lang="en-US"/>
          </a:p>
          <a:p>
            <a:r>
              <a:rPr lang="en-US"/>
              <a:t>Our task is to apply EDA – Exploratory Data Analysis – to help the company make smarter lending decisions.</a:t>
            </a:r>
          </a:p>
          <a:p>
            <a:endParaRPr lang="en-US"/>
          </a:p>
          <a:p>
            <a:r>
              <a:rPr lang="en-US"/>
              <a:t>There are two key risks: if we reject a good customer, we lose business; if we approve a risky customer, we may lose money. So the goal here is to find balance.</a:t>
            </a:r>
          </a:p>
          <a:p>
            <a:endParaRPr lang="en-US"/>
          </a:p>
          <a:p>
            <a:r>
              <a:rPr lang="en-US"/>
              <a:t>The dataset has information on clients who either paid on time or had payment difficulties, and for each application, there could be four outcomes: approved, cancelled, refused, or unused.</a:t>
            </a:r>
          </a:p>
          <a:p>
            <a:endParaRPr lang="en-US"/>
          </a:p>
          <a:p>
            <a:r>
              <a:rPr lang="en-US"/>
              <a:t>Using EDA, we want to discover which factors – like income, employment type, or housing – can predict if someone will default. These patterns can help the company make better decisions, offer safe loans, or at least price them appropriately.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application_data.csv</a:t>
            </a:r>
          </a:p>
          <a:p>
            <a:r>
              <a:rPr lang="en-US"/>
              <a:t>- Contains current loan application information (who is applying now)</a:t>
            </a:r>
          </a:p>
          <a:p>
            <a:r>
              <a:rPr lang="en-US"/>
              <a:t>- Has demographic and financial details</a:t>
            </a:r>
          </a:p>
          <a:p>
            <a:r>
              <a:rPr lang="en-US"/>
              <a:t>- TARGET column shows whether the customer defaulted or not</a:t>
            </a:r>
          </a:p>
          <a:p>
            <a:endParaRPr lang="en-US"/>
          </a:p>
          <a:p>
            <a:endParaRPr lang="en-US"/>
          </a:p>
          <a:p>
            <a:r>
              <a:rPr lang="en-US"/>
              <a:t>previous_application.csv</a:t>
            </a:r>
          </a:p>
          <a:p>
            <a:r>
              <a:rPr lang="en-US"/>
              <a:t>- Historical record of customer's past loan applications</a:t>
            </a:r>
          </a:p>
          <a:p>
            <a:r>
              <a:rPr lang="en-US"/>
              <a:t>- Application outcomes: Approved, Refused, Cancelled, Unused</a:t>
            </a:r>
          </a:p>
          <a:p>
            <a:r>
              <a:rPr lang="en-US"/>
              <a:t>- No TARGET column, but behavior is inferred</a:t>
            </a:r>
          </a:p>
          <a:p>
            <a:endParaRPr lang="en-US"/>
          </a:p>
          <a:p>
            <a:endParaRPr lang="en-US"/>
          </a:p>
          <a:p>
            <a:endParaRPr lang="en-US"/>
          </a:p>
          <a:p>
            <a:r>
              <a:rPr lang="en-US"/>
              <a:t>Merging both on SK_ID_CURR provides:</a:t>
            </a:r>
          </a:p>
          <a:p>
            <a:r>
              <a:rPr lang="en-US"/>
              <a:t>- 360° view of the customer (past + present)</a:t>
            </a:r>
          </a:p>
          <a:p>
            <a:r>
              <a:rPr lang="en-US"/>
              <a:t>- Connect past decisions to current defaults</a:t>
            </a:r>
          </a:p>
          <a:p>
            <a:r>
              <a:rPr lang="en-US"/>
              <a:t>- Discover if refusals in the past → higher risk now</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9</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5/7/2025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5/7/2025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5/7/2025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5/7/2025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5/7/2025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5/7/2025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hyperlink" Target="https://gamma.app/?utm_source=made-with-gamma"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8.xml"/><Relationship Id="rId1" Type="http://schemas.openxmlformats.org/officeDocument/2006/relationships/slideLayout" Target="../slideLayouts/slideLayout7.xml"/><Relationship Id="rId5" Type="http://schemas.openxmlformats.org/officeDocument/2006/relationships/image" Target="../media/image50.png"/><Relationship Id="rId4" Type="http://schemas.openxmlformats.org/officeDocument/2006/relationships/hyperlink" Target="https://github.com/vaibhavi-tec/EDA-for-Loan-Default-Analysis" TargetMode="External"/></Relationships>
</file>

<file path=ppt/slides/_rels/slide1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png"/><Relationship Id="rId7" Type="http://schemas.openxmlformats.org/officeDocument/2006/relationships/image" Target="../media/image16.png"/><Relationship Id="rId12"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5.pn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png"/><Relationship Id="rId4" Type="http://schemas.openxmlformats.org/officeDocument/2006/relationships/image" Target="../media/image13.png"/><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1.png"/><Relationship Id="rId7"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9.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a:hlinkClick r:id="rId4" tooltip="https://gamma.app/?utm_source=made-with-gamma"/>
          </p:cNvPr>
          <p:cNvSpPr/>
          <p:nvPr/>
        </p:nvSpPr>
        <p:spPr>
          <a:xfrm>
            <a:off x="16049019" y="9686925"/>
            <a:ext cx="2153256" cy="514350"/>
          </a:xfrm>
          <a:custGeom>
            <a:avLst/>
            <a:gdLst/>
            <a:ahLst/>
            <a:cxnLst/>
            <a:rect l="l" t="t" r="r" b="b"/>
            <a:pathLst>
              <a:path w="2153256" h="514350">
                <a:moveTo>
                  <a:pt x="0" y="0"/>
                </a:moveTo>
                <a:lnTo>
                  <a:pt x="2153256" y="0"/>
                </a:lnTo>
                <a:lnTo>
                  <a:pt x="2153256" y="514350"/>
                </a:lnTo>
                <a:lnTo>
                  <a:pt x="0" y="514350"/>
                </a:lnTo>
                <a:lnTo>
                  <a:pt x="0" y="0"/>
                </a:lnTo>
                <a:close/>
              </a:path>
            </a:pathLst>
          </a:custGeom>
          <a:blipFill>
            <a:blip r:embed="rId5"/>
            <a:stretch>
              <a:fillRect/>
            </a:stretch>
          </a:blipFill>
        </p:spPr>
      </p:sp>
      <p:sp>
        <p:nvSpPr>
          <p:cNvPr id="6" name="Freeform 6"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6"/>
            <a:stretch>
              <a:fillRect/>
            </a:stretch>
          </a:blipFill>
        </p:spPr>
      </p:sp>
      <p:grpSp>
        <p:nvGrpSpPr>
          <p:cNvPr id="7" name="Group 7"/>
          <p:cNvGrpSpPr/>
          <p:nvPr/>
        </p:nvGrpSpPr>
        <p:grpSpPr>
          <a:xfrm>
            <a:off x="0" y="0"/>
            <a:ext cx="18288000" cy="10287000"/>
            <a:chOff x="0" y="0"/>
            <a:chExt cx="24384000" cy="13716000"/>
          </a:xfrm>
        </p:grpSpPr>
        <p:sp>
          <p:nvSpPr>
            <p:cNvPr id="8" name="Freeform 8"/>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72157"/>
              </a:srgbClr>
            </a:solidFill>
          </p:spPr>
        </p:sp>
      </p:grpSp>
      <p:grpSp>
        <p:nvGrpSpPr>
          <p:cNvPr id="9" name="Group 9"/>
          <p:cNvGrpSpPr/>
          <p:nvPr/>
        </p:nvGrpSpPr>
        <p:grpSpPr>
          <a:xfrm>
            <a:off x="1028700" y="2292453"/>
            <a:ext cx="14368630" cy="2374985"/>
            <a:chOff x="0" y="0"/>
            <a:chExt cx="16203215" cy="2678223"/>
          </a:xfrm>
        </p:grpSpPr>
        <p:sp>
          <p:nvSpPr>
            <p:cNvPr id="10" name="Freeform 10"/>
            <p:cNvSpPr/>
            <p:nvPr/>
          </p:nvSpPr>
          <p:spPr>
            <a:xfrm>
              <a:off x="0" y="0"/>
              <a:ext cx="16203216" cy="2678223"/>
            </a:xfrm>
            <a:custGeom>
              <a:avLst/>
              <a:gdLst/>
              <a:ahLst/>
              <a:cxnLst/>
              <a:rect l="l" t="t" r="r" b="b"/>
              <a:pathLst>
                <a:path w="16203216" h="2678223">
                  <a:moveTo>
                    <a:pt x="0" y="0"/>
                  </a:moveTo>
                  <a:lnTo>
                    <a:pt x="16203216" y="0"/>
                  </a:lnTo>
                  <a:lnTo>
                    <a:pt x="16203216" y="2678223"/>
                  </a:lnTo>
                  <a:lnTo>
                    <a:pt x="0" y="2678223"/>
                  </a:lnTo>
                  <a:close/>
                </a:path>
              </a:pathLst>
            </a:custGeom>
            <a:solidFill>
              <a:srgbClr val="000000">
                <a:alpha val="0"/>
              </a:srgbClr>
            </a:solidFill>
          </p:spPr>
        </p:sp>
        <p:sp>
          <p:nvSpPr>
            <p:cNvPr id="11" name="TextBox 11"/>
            <p:cNvSpPr txBox="1"/>
            <p:nvPr/>
          </p:nvSpPr>
          <p:spPr>
            <a:xfrm>
              <a:off x="0" y="-57150"/>
              <a:ext cx="16203215" cy="2735373"/>
            </a:xfrm>
            <a:prstGeom prst="rect">
              <a:avLst/>
            </a:prstGeom>
          </p:spPr>
          <p:txBody>
            <a:bodyPr lIns="0" tIns="0" rIns="0" bIns="0" rtlCol="0" anchor="t"/>
            <a:lstStyle/>
            <a:p>
              <a:pPr algn="l">
                <a:lnSpc>
                  <a:spcPts val="7561"/>
                </a:lnSpc>
              </a:pPr>
              <a:r>
                <a:rPr lang="en-US" sz="6062" b="1">
                  <a:solidFill>
                    <a:srgbClr val="000000"/>
                  </a:solidFill>
                  <a:latin typeface="Arimo Bold"/>
                  <a:ea typeface="Arimo Bold"/>
                  <a:cs typeface="Arimo Bold"/>
                  <a:sym typeface="Arimo Bold"/>
                </a:rPr>
                <a:t>Exploratory Data Analysis (EDA) in banking</a:t>
              </a:r>
            </a:p>
          </p:txBody>
        </p:sp>
      </p:grpSp>
      <p:grpSp>
        <p:nvGrpSpPr>
          <p:cNvPr id="12" name="Group 12"/>
          <p:cNvGrpSpPr/>
          <p:nvPr/>
        </p:nvGrpSpPr>
        <p:grpSpPr>
          <a:xfrm>
            <a:off x="1034331" y="5412169"/>
            <a:ext cx="15509577" cy="1174138"/>
            <a:chOff x="0" y="0"/>
            <a:chExt cx="17489838" cy="1324052"/>
          </a:xfrm>
        </p:grpSpPr>
        <p:sp>
          <p:nvSpPr>
            <p:cNvPr id="13" name="Freeform 13"/>
            <p:cNvSpPr/>
            <p:nvPr/>
          </p:nvSpPr>
          <p:spPr>
            <a:xfrm>
              <a:off x="0" y="0"/>
              <a:ext cx="17489838" cy="1324052"/>
            </a:xfrm>
            <a:custGeom>
              <a:avLst/>
              <a:gdLst/>
              <a:ahLst/>
              <a:cxnLst/>
              <a:rect l="l" t="t" r="r" b="b"/>
              <a:pathLst>
                <a:path w="17489838" h="1324052">
                  <a:moveTo>
                    <a:pt x="0" y="0"/>
                  </a:moveTo>
                  <a:lnTo>
                    <a:pt x="17489838" y="0"/>
                  </a:lnTo>
                  <a:lnTo>
                    <a:pt x="17489838" y="1324052"/>
                  </a:lnTo>
                  <a:lnTo>
                    <a:pt x="0" y="1324052"/>
                  </a:lnTo>
                  <a:close/>
                </a:path>
              </a:pathLst>
            </a:custGeom>
            <a:solidFill>
              <a:srgbClr val="000000">
                <a:alpha val="0"/>
              </a:srgbClr>
            </a:solidFill>
          </p:spPr>
        </p:sp>
        <p:sp>
          <p:nvSpPr>
            <p:cNvPr id="14" name="TextBox 14"/>
            <p:cNvSpPr txBox="1"/>
            <p:nvPr/>
          </p:nvSpPr>
          <p:spPr>
            <a:xfrm>
              <a:off x="0" y="-133350"/>
              <a:ext cx="17489838" cy="1457402"/>
            </a:xfrm>
            <a:prstGeom prst="rect">
              <a:avLst/>
            </a:prstGeom>
          </p:spPr>
          <p:txBody>
            <a:bodyPr lIns="0" tIns="0" rIns="0" bIns="0" rtlCol="0" anchor="t"/>
            <a:lstStyle/>
            <a:p>
              <a:pPr algn="l">
                <a:lnSpc>
                  <a:spcPts val="4722"/>
                </a:lnSpc>
              </a:pPr>
              <a:r>
                <a:rPr lang="en-US" sz="2899">
                  <a:solidFill>
                    <a:srgbClr val="000000"/>
                  </a:solidFill>
                  <a:latin typeface="Arimo"/>
                  <a:ea typeface="Arimo"/>
                  <a:cs typeface="Arimo"/>
                  <a:sym typeface="Arimo"/>
                </a:rPr>
                <a:t>Discover how EDA transforms raw banking data into actionable insights for better loan decisions.</a:t>
              </a:r>
            </a:p>
          </p:txBody>
        </p:sp>
      </p:grpSp>
      <p:grpSp>
        <p:nvGrpSpPr>
          <p:cNvPr id="15" name="Group 15"/>
          <p:cNvGrpSpPr/>
          <p:nvPr/>
        </p:nvGrpSpPr>
        <p:grpSpPr>
          <a:xfrm>
            <a:off x="1028700" y="6344984"/>
            <a:ext cx="547618" cy="547618"/>
            <a:chOff x="0" y="0"/>
            <a:chExt cx="617538" cy="617538"/>
          </a:xfrm>
        </p:grpSpPr>
        <p:sp>
          <p:nvSpPr>
            <p:cNvPr id="16" name="Freeform 16"/>
            <p:cNvSpPr/>
            <p:nvPr/>
          </p:nvSpPr>
          <p:spPr>
            <a:xfrm>
              <a:off x="0" y="0"/>
              <a:ext cx="617601" cy="617601"/>
            </a:xfrm>
            <a:custGeom>
              <a:avLst/>
              <a:gdLst/>
              <a:ahLst/>
              <a:cxnLst/>
              <a:rect l="l" t="t" r="r" b="b"/>
              <a:pathLst>
                <a:path w="617601" h="617601">
                  <a:moveTo>
                    <a:pt x="0" y="308737"/>
                  </a:moveTo>
                  <a:cubicBezTo>
                    <a:pt x="0" y="138303"/>
                    <a:pt x="138303" y="0"/>
                    <a:pt x="308737" y="0"/>
                  </a:cubicBezTo>
                  <a:cubicBezTo>
                    <a:pt x="310642" y="0"/>
                    <a:pt x="312547" y="889"/>
                    <a:pt x="313690" y="2413"/>
                  </a:cubicBezTo>
                  <a:lnTo>
                    <a:pt x="308737" y="6350"/>
                  </a:lnTo>
                  <a:lnTo>
                    <a:pt x="308737" y="0"/>
                  </a:lnTo>
                  <a:lnTo>
                    <a:pt x="308737" y="6350"/>
                  </a:lnTo>
                  <a:lnTo>
                    <a:pt x="308737" y="0"/>
                  </a:lnTo>
                  <a:cubicBezTo>
                    <a:pt x="479298" y="0"/>
                    <a:pt x="617601" y="138303"/>
                    <a:pt x="617601" y="308737"/>
                  </a:cubicBezTo>
                  <a:cubicBezTo>
                    <a:pt x="617601" y="311150"/>
                    <a:pt x="616204" y="313309"/>
                    <a:pt x="614045" y="314452"/>
                  </a:cubicBezTo>
                  <a:lnTo>
                    <a:pt x="611251" y="308737"/>
                  </a:lnTo>
                  <a:lnTo>
                    <a:pt x="617601" y="308737"/>
                  </a:lnTo>
                  <a:cubicBezTo>
                    <a:pt x="617601" y="479298"/>
                    <a:pt x="479298" y="617474"/>
                    <a:pt x="308864" y="617474"/>
                  </a:cubicBezTo>
                  <a:lnTo>
                    <a:pt x="308864" y="611124"/>
                  </a:lnTo>
                  <a:lnTo>
                    <a:pt x="308864" y="604774"/>
                  </a:lnTo>
                  <a:lnTo>
                    <a:pt x="308864" y="611124"/>
                  </a:lnTo>
                  <a:lnTo>
                    <a:pt x="308864" y="617474"/>
                  </a:lnTo>
                  <a:cubicBezTo>
                    <a:pt x="138303" y="617601"/>
                    <a:pt x="0" y="479298"/>
                    <a:pt x="0" y="308737"/>
                  </a:cubicBezTo>
                  <a:lnTo>
                    <a:pt x="6350" y="308737"/>
                  </a:lnTo>
                  <a:lnTo>
                    <a:pt x="0" y="308737"/>
                  </a:lnTo>
                  <a:moveTo>
                    <a:pt x="12700" y="308737"/>
                  </a:moveTo>
                  <a:lnTo>
                    <a:pt x="6350" y="308737"/>
                  </a:lnTo>
                  <a:lnTo>
                    <a:pt x="12700" y="308737"/>
                  </a:lnTo>
                  <a:cubicBezTo>
                    <a:pt x="12700" y="472313"/>
                    <a:pt x="145288" y="604901"/>
                    <a:pt x="308737" y="604901"/>
                  </a:cubicBezTo>
                  <a:cubicBezTo>
                    <a:pt x="312293" y="604901"/>
                    <a:pt x="315087" y="607695"/>
                    <a:pt x="315087" y="611251"/>
                  </a:cubicBezTo>
                  <a:cubicBezTo>
                    <a:pt x="315087" y="614807"/>
                    <a:pt x="312293" y="617601"/>
                    <a:pt x="308737" y="617601"/>
                  </a:cubicBezTo>
                  <a:cubicBezTo>
                    <a:pt x="305181" y="617601"/>
                    <a:pt x="302387" y="614807"/>
                    <a:pt x="302387" y="611251"/>
                  </a:cubicBezTo>
                  <a:cubicBezTo>
                    <a:pt x="302387" y="607695"/>
                    <a:pt x="305181" y="604901"/>
                    <a:pt x="308737" y="604901"/>
                  </a:cubicBezTo>
                  <a:cubicBezTo>
                    <a:pt x="472313" y="604901"/>
                    <a:pt x="604774" y="472313"/>
                    <a:pt x="604774" y="308864"/>
                  </a:cubicBezTo>
                  <a:cubicBezTo>
                    <a:pt x="604774" y="306451"/>
                    <a:pt x="606171" y="304292"/>
                    <a:pt x="608330" y="303149"/>
                  </a:cubicBezTo>
                  <a:lnTo>
                    <a:pt x="611124" y="308864"/>
                  </a:lnTo>
                  <a:lnTo>
                    <a:pt x="604774" y="308864"/>
                  </a:lnTo>
                  <a:cubicBezTo>
                    <a:pt x="604901" y="145288"/>
                    <a:pt x="472313" y="12700"/>
                    <a:pt x="308737" y="12700"/>
                  </a:cubicBezTo>
                  <a:cubicBezTo>
                    <a:pt x="306832" y="12700"/>
                    <a:pt x="304927" y="11811"/>
                    <a:pt x="303784" y="10287"/>
                  </a:cubicBezTo>
                  <a:lnTo>
                    <a:pt x="308737" y="6350"/>
                  </a:lnTo>
                  <a:lnTo>
                    <a:pt x="308737" y="12700"/>
                  </a:lnTo>
                  <a:cubicBezTo>
                    <a:pt x="145288" y="12700"/>
                    <a:pt x="12700" y="145288"/>
                    <a:pt x="12700" y="308737"/>
                  </a:cubicBezTo>
                  <a:close/>
                </a:path>
              </a:pathLst>
            </a:custGeom>
            <a:solidFill>
              <a:srgbClr val="FFFFFF"/>
            </a:solidFill>
          </p:spPr>
        </p:sp>
      </p:grpSp>
      <p:grpSp>
        <p:nvGrpSpPr>
          <p:cNvPr id="17" name="Group 17"/>
          <p:cNvGrpSpPr/>
          <p:nvPr/>
        </p:nvGrpSpPr>
        <p:grpSpPr>
          <a:xfrm>
            <a:off x="14109616" y="8216683"/>
            <a:ext cx="3159209" cy="1527392"/>
            <a:chOff x="0" y="0"/>
            <a:chExt cx="4212278" cy="2036523"/>
          </a:xfrm>
        </p:grpSpPr>
        <p:sp>
          <p:nvSpPr>
            <p:cNvPr id="18" name="Freeform 18"/>
            <p:cNvSpPr/>
            <p:nvPr/>
          </p:nvSpPr>
          <p:spPr>
            <a:xfrm>
              <a:off x="0" y="0"/>
              <a:ext cx="4212278" cy="2036523"/>
            </a:xfrm>
            <a:custGeom>
              <a:avLst/>
              <a:gdLst/>
              <a:ahLst/>
              <a:cxnLst/>
              <a:rect l="l" t="t" r="r" b="b"/>
              <a:pathLst>
                <a:path w="4212278" h="2036523">
                  <a:moveTo>
                    <a:pt x="0" y="0"/>
                  </a:moveTo>
                  <a:lnTo>
                    <a:pt x="4212278" y="0"/>
                  </a:lnTo>
                  <a:lnTo>
                    <a:pt x="4212278" y="2036523"/>
                  </a:lnTo>
                  <a:lnTo>
                    <a:pt x="0" y="2036523"/>
                  </a:lnTo>
                  <a:close/>
                </a:path>
              </a:pathLst>
            </a:custGeom>
            <a:solidFill>
              <a:srgbClr val="000000">
                <a:alpha val="0"/>
              </a:srgbClr>
            </a:solidFill>
          </p:spPr>
        </p:sp>
        <p:sp>
          <p:nvSpPr>
            <p:cNvPr id="19" name="TextBox 19"/>
            <p:cNvSpPr txBox="1"/>
            <p:nvPr/>
          </p:nvSpPr>
          <p:spPr>
            <a:xfrm>
              <a:off x="0" y="-76200"/>
              <a:ext cx="4212278" cy="2112723"/>
            </a:xfrm>
            <a:prstGeom prst="rect">
              <a:avLst/>
            </a:prstGeom>
          </p:spPr>
          <p:txBody>
            <a:bodyPr lIns="0" tIns="0" rIns="0" bIns="0" rtlCol="0" anchor="t"/>
            <a:lstStyle/>
            <a:p>
              <a:pPr algn="l">
                <a:lnSpc>
                  <a:spcPts val="3874"/>
                </a:lnSpc>
              </a:pPr>
              <a:r>
                <a:rPr lang="en-US" sz="2750" b="1">
                  <a:solidFill>
                    <a:srgbClr val="5B5F71"/>
                  </a:solidFill>
                  <a:latin typeface="Arimo Bold"/>
                  <a:ea typeface="Arimo Bold"/>
                  <a:cs typeface="Arimo Bold"/>
                  <a:sym typeface="Arimo Bold"/>
                </a:rPr>
                <a:t>By; </a:t>
              </a:r>
            </a:p>
            <a:p>
              <a:pPr algn="l">
                <a:lnSpc>
                  <a:spcPts val="3874"/>
                </a:lnSpc>
              </a:pPr>
              <a:r>
                <a:rPr lang="en-US" sz="2750" b="1">
                  <a:solidFill>
                    <a:srgbClr val="5B5F71"/>
                  </a:solidFill>
                  <a:latin typeface="Arimo Bold"/>
                  <a:ea typeface="Arimo Bold"/>
                  <a:cs typeface="Arimo Bold"/>
                  <a:sym typeface="Arimo Bold"/>
                </a:rPr>
                <a:t>      Sohini</a:t>
              </a:r>
            </a:p>
            <a:p>
              <a:pPr algn="l">
                <a:lnSpc>
                  <a:spcPts val="3874"/>
                </a:lnSpc>
              </a:pPr>
              <a:r>
                <a:rPr lang="en-US" sz="2750" b="1">
                  <a:solidFill>
                    <a:srgbClr val="5B5F71"/>
                  </a:solidFill>
                  <a:latin typeface="Arimo Bold"/>
                  <a:ea typeface="Arimo Bold"/>
                  <a:cs typeface="Arimo Bold"/>
                  <a:sym typeface="Arimo Bold"/>
                </a:rPr>
                <a:t>      Vaibhavi B Raj</a:t>
              </a: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flipV="1">
            <a:off x="9066548" y="1028780"/>
            <a:ext cx="77452" cy="7287148"/>
          </a:xfrm>
          <a:prstGeom prst="line">
            <a:avLst/>
          </a:prstGeom>
          <a:ln w="19050" cap="flat">
            <a:solidFill>
              <a:srgbClr val="012B1B"/>
            </a:solidFill>
            <a:prstDash val="solid"/>
            <a:headEnd type="none" w="sm" len="sm"/>
            <a:tailEnd type="none" w="sm" len="sm"/>
          </a:ln>
        </p:spPr>
      </p:sp>
      <p:sp>
        <p:nvSpPr>
          <p:cNvPr id="3" name="Freeform 3"/>
          <p:cNvSpPr/>
          <p:nvPr/>
        </p:nvSpPr>
        <p:spPr>
          <a:xfrm>
            <a:off x="710415" y="3989588"/>
            <a:ext cx="7063649" cy="4326340"/>
          </a:xfrm>
          <a:custGeom>
            <a:avLst/>
            <a:gdLst/>
            <a:ahLst/>
            <a:cxnLst/>
            <a:rect l="l" t="t" r="r" b="b"/>
            <a:pathLst>
              <a:path w="7063649" h="4326340">
                <a:moveTo>
                  <a:pt x="0" y="0"/>
                </a:moveTo>
                <a:lnTo>
                  <a:pt x="7063649" y="0"/>
                </a:lnTo>
                <a:lnTo>
                  <a:pt x="7063649" y="4326340"/>
                </a:lnTo>
                <a:lnTo>
                  <a:pt x="0" y="4326340"/>
                </a:lnTo>
                <a:lnTo>
                  <a:pt x="0" y="0"/>
                </a:lnTo>
                <a:close/>
              </a:path>
            </a:pathLst>
          </a:custGeom>
          <a:blipFill>
            <a:blip r:embed="rId3"/>
            <a:stretch>
              <a:fillRect/>
            </a:stretch>
          </a:blipFill>
        </p:spPr>
      </p:sp>
      <p:sp>
        <p:nvSpPr>
          <p:cNvPr id="4" name="Freeform 4"/>
          <p:cNvSpPr/>
          <p:nvPr/>
        </p:nvSpPr>
        <p:spPr>
          <a:xfrm>
            <a:off x="9759681" y="3989588"/>
            <a:ext cx="7817903" cy="4465977"/>
          </a:xfrm>
          <a:custGeom>
            <a:avLst/>
            <a:gdLst/>
            <a:ahLst/>
            <a:cxnLst/>
            <a:rect l="l" t="t" r="r" b="b"/>
            <a:pathLst>
              <a:path w="7817903" h="4465977">
                <a:moveTo>
                  <a:pt x="0" y="0"/>
                </a:moveTo>
                <a:lnTo>
                  <a:pt x="7817904" y="0"/>
                </a:lnTo>
                <a:lnTo>
                  <a:pt x="7817904" y="4465977"/>
                </a:lnTo>
                <a:lnTo>
                  <a:pt x="0" y="4465977"/>
                </a:lnTo>
                <a:lnTo>
                  <a:pt x="0" y="0"/>
                </a:lnTo>
                <a:close/>
              </a:path>
            </a:pathLst>
          </a:custGeom>
          <a:blipFill>
            <a:blip r:embed="rId4"/>
            <a:stretch>
              <a:fillRect/>
            </a:stretch>
          </a:blipFill>
        </p:spPr>
      </p:sp>
      <p:grpSp>
        <p:nvGrpSpPr>
          <p:cNvPr id="5" name="Group 5"/>
          <p:cNvGrpSpPr/>
          <p:nvPr/>
        </p:nvGrpSpPr>
        <p:grpSpPr>
          <a:xfrm>
            <a:off x="1028700" y="1308550"/>
            <a:ext cx="6562923" cy="1531251"/>
            <a:chOff x="0" y="76200"/>
            <a:chExt cx="8750563" cy="2041668"/>
          </a:xfrm>
        </p:grpSpPr>
        <p:sp>
          <p:nvSpPr>
            <p:cNvPr id="6" name="TextBox 6"/>
            <p:cNvSpPr txBox="1"/>
            <p:nvPr/>
          </p:nvSpPr>
          <p:spPr>
            <a:xfrm>
              <a:off x="0" y="76200"/>
              <a:ext cx="8750563" cy="732367"/>
            </a:xfrm>
            <a:prstGeom prst="rect">
              <a:avLst/>
            </a:prstGeom>
          </p:spPr>
          <p:txBody>
            <a:bodyPr lIns="0" tIns="0" rIns="0" bIns="0" rtlCol="0" anchor="t">
              <a:spAutoFit/>
            </a:bodyPr>
            <a:lstStyle/>
            <a:p>
              <a:pPr algn="ctr">
                <a:lnSpc>
                  <a:spcPts val="3999"/>
                </a:lnSpc>
              </a:pPr>
              <a:r>
                <a:rPr lang="en-US" sz="3999" b="1" spc="-139">
                  <a:solidFill>
                    <a:srgbClr val="012B1B"/>
                  </a:solidFill>
                  <a:latin typeface="Open Sauce Medium"/>
                  <a:ea typeface="Open Sauce Medium"/>
                  <a:cs typeface="Open Sauce Medium"/>
                  <a:sym typeface="Open Sauce Medium"/>
                </a:rPr>
                <a:t>Target Variable Distribution</a:t>
              </a:r>
            </a:p>
          </p:txBody>
        </p:sp>
        <p:sp>
          <p:nvSpPr>
            <p:cNvPr id="7" name="TextBox 7"/>
            <p:cNvSpPr txBox="1"/>
            <p:nvPr/>
          </p:nvSpPr>
          <p:spPr>
            <a:xfrm>
              <a:off x="0" y="1584468"/>
              <a:ext cx="8750563" cy="533400"/>
            </a:xfrm>
            <a:prstGeom prst="rect">
              <a:avLst/>
            </a:prstGeom>
          </p:spPr>
          <p:txBody>
            <a:bodyPr lIns="0" tIns="0" rIns="0" bIns="0" rtlCol="0" anchor="t">
              <a:spAutoFit/>
            </a:bodyPr>
            <a:lstStyle/>
            <a:p>
              <a:pPr algn="ctr">
                <a:lnSpc>
                  <a:spcPts val="3374"/>
                </a:lnSpc>
              </a:pPr>
              <a:r>
                <a:rPr lang="en-US" sz="2499" spc="-87" dirty="0">
                  <a:solidFill>
                    <a:srgbClr val="012B1B"/>
                  </a:solidFill>
                  <a:latin typeface="Open Sauce"/>
                  <a:ea typeface="Open Sauce"/>
                  <a:cs typeface="Open Sauce"/>
                  <a:sym typeface="Open Sauce"/>
                </a:rPr>
                <a:t>Shows non-defaulters dominate</a:t>
              </a:r>
            </a:p>
          </p:txBody>
        </p:sp>
      </p:grpSp>
      <p:grpSp>
        <p:nvGrpSpPr>
          <p:cNvPr id="8" name="Group 8"/>
          <p:cNvGrpSpPr/>
          <p:nvPr/>
        </p:nvGrpSpPr>
        <p:grpSpPr>
          <a:xfrm>
            <a:off x="10628456" y="1308550"/>
            <a:ext cx="6080354" cy="2064347"/>
            <a:chOff x="0" y="76200"/>
            <a:chExt cx="8107139" cy="2752463"/>
          </a:xfrm>
        </p:grpSpPr>
        <p:sp>
          <p:nvSpPr>
            <p:cNvPr id="9" name="TextBox 9"/>
            <p:cNvSpPr txBox="1"/>
            <p:nvPr/>
          </p:nvSpPr>
          <p:spPr>
            <a:xfrm>
              <a:off x="0" y="76200"/>
              <a:ext cx="8107139" cy="732367"/>
            </a:xfrm>
            <a:prstGeom prst="rect">
              <a:avLst/>
            </a:prstGeom>
          </p:spPr>
          <p:txBody>
            <a:bodyPr lIns="0" tIns="0" rIns="0" bIns="0" rtlCol="0" anchor="t">
              <a:spAutoFit/>
            </a:bodyPr>
            <a:lstStyle/>
            <a:p>
              <a:pPr algn="ctr">
                <a:lnSpc>
                  <a:spcPts val="3999"/>
                </a:lnSpc>
              </a:pPr>
              <a:r>
                <a:rPr lang="en-US" sz="3999" b="1" spc="-139">
                  <a:solidFill>
                    <a:srgbClr val="012B1B"/>
                  </a:solidFill>
                  <a:latin typeface="Open Sauce Medium"/>
                  <a:ea typeface="Open Sauce Medium"/>
                  <a:cs typeface="Open Sauce Medium"/>
                  <a:sym typeface="Open Sauce Medium"/>
                </a:rPr>
                <a:t>Education Level Pie Chart</a:t>
              </a:r>
            </a:p>
          </p:txBody>
        </p:sp>
        <p:sp>
          <p:nvSpPr>
            <p:cNvPr id="10" name="TextBox 10"/>
            <p:cNvSpPr txBox="1"/>
            <p:nvPr/>
          </p:nvSpPr>
          <p:spPr>
            <a:xfrm>
              <a:off x="0" y="1736463"/>
              <a:ext cx="8107139" cy="1092200"/>
            </a:xfrm>
            <a:prstGeom prst="rect">
              <a:avLst/>
            </a:prstGeom>
          </p:spPr>
          <p:txBody>
            <a:bodyPr lIns="0" tIns="0" rIns="0" bIns="0" rtlCol="0" anchor="t">
              <a:spAutoFit/>
            </a:bodyPr>
            <a:lstStyle/>
            <a:p>
              <a:pPr algn="ctr">
                <a:lnSpc>
                  <a:spcPts val="3374"/>
                </a:lnSpc>
              </a:pPr>
              <a:r>
                <a:rPr lang="en-US" sz="2499" spc="-87" dirty="0">
                  <a:solidFill>
                    <a:srgbClr val="012B1B"/>
                  </a:solidFill>
                  <a:latin typeface="Open Sauce"/>
                  <a:ea typeface="Open Sauce"/>
                  <a:cs typeface="Open Sauce"/>
                  <a:sym typeface="Open Sauce"/>
                </a:rPr>
                <a:t>Shows secondary education is most common among defaulters</a:t>
              </a:r>
            </a:p>
          </p:txBody>
        </p:sp>
      </p:grpSp>
      <p:sp>
        <p:nvSpPr>
          <p:cNvPr id="11" name="TextBox 11"/>
          <p:cNvSpPr txBox="1"/>
          <p:nvPr/>
        </p:nvSpPr>
        <p:spPr>
          <a:xfrm>
            <a:off x="4372954" y="8732520"/>
            <a:ext cx="9542092" cy="1165860"/>
          </a:xfrm>
          <a:prstGeom prst="rect">
            <a:avLst/>
          </a:prstGeom>
        </p:spPr>
        <p:txBody>
          <a:bodyPr lIns="0" tIns="0" rIns="0" bIns="0" rtlCol="0" anchor="t">
            <a:spAutoFit/>
          </a:bodyPr>
          <a:lstStyle/>
          <a:p>
            <a:pPr marL="518160" lvl="1" indent="-259080" algn="l">
              <a:lnSpc>
                <a:spcPts val="4800"/>
              </a:lnSpc>
              <a:buFont typeface="Arial"/>
              <a:buChar char="•"/>
            </a:pPr>
            <a:r>
              <a:rPr lang="en-US" sz="2400" spc="-84">
                <a:solidFill>
                  <a:srgbClr val="012B1B"/>
                </a:solidFill>
                <a:latin typeface="Open Sauce"/>
                <a:ea typeface="Open Sauce"/>
                <a:cs typeface="Open Sauce"/>
                <a:sym typeface="Open Sauce"/>
              </a:rPr>
              <a:t>1 = defaulters (customers who failed to repay loans).</a:t>
            </a:r>
          </a:p>
          <a:p>
            <a:pPr marL="518160" lvl="1" indent="-259080" algn="l">
              <a:lnSpc>
                <a:spcPts val="4800"/>
              </a:lnSpc>
              <a:buFont typeface="Arial"/>
              <a:buChar char="•"/>
            </a:pPr>
            <a:r>
              <a:rPr lang="en-US" sz="2400" spc="-84">
                <a:solidFill>
                  <a:srgbClr val="012B1B"/>
                </a:solidFill>
                <a:latin typeface="Open Sauce"/>
                <a:ea typeface="Open Sauce"/>
                <a:cs typeface="Open Sauce"/>
                <a:sym typeface="Open Sauce"/>
              </a:rPr>
              <a:t>0 = non defaulter (customers who successfully repaid loans).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flipV="1">
            <a:off x="9143995" y="1028700"/>
            <a:ext cx="5" cy="7262564"/>
          </a:xfrm>
          <a:prstGeom prst="line">
            <a:avLst/>
          </a:prstGeom>
          <a:ln w="19050" cap="flat">
            <a:solidFill>
              <a:srgbClr val="012B1B"/>
            </a:solidFill>
            <a:prstDash val="solid"/>
            <a:headEnd type="none" w="sm" len="sm"/>
            <a:tailEnd type="none" w="sm" len="sm"/>
          </a:ln>
        </p:spPr>
      </p:sp>
      <p:sp>
        <p:nvSpPr>
          <p:cNvPr id="3" name="Freeform 3"/>
          <p:cNvSpPr/>
          <p:nvPr/>
        </p:nvSpPr>
        <p:spPr>
          <a:xfrm>
            <a:off x="1464629" y="3369241"/>
            <a:ext cx="6495623" cy="4733685"/>
          </a:xfrm>
          <a:custGeom>
            <a:avLst/>
            <a:gdLst/>
            <a:ahLst/>
            <a:cxnLst/>
            <a:rect l="l" t="t" r="r" b="b"/>
            <a:pathLst>
              <a:path w="6495623" h="4733685">
                <a:moveTo>
                  <a:pt x="0" y="0"/>
                </a:moveTo>
                <a:lnTo>
                  <a:pt x="6495623" y="0"/>
                </a:lnTo>
                <a:lnTo>
                  <a:pt x="6495623" y="4733686"/>
                </a:lnTo>
                <a:lnTo>
                  <a:pt x="0" y="4733686"/>
                </a:lnTo>
                <a:lnTo>
                  <a:pt x="0" y="0"/>
                </a:lnTo>
                <a:close/>
              </a:path>
            </a:pathLst>
          </a:custGeom>
          <a:blipFill>
            <a:blip r:embed="rId3"/>
            <a:stretch>
              <a:fillRect/>
            </a:stretch>
          </a:blipFill>
        </p:spPr>
      </p:sp>
      <p:sp>
        <p:nvSpPr>
          <p:cNvPr id="4" name="Freeform 4"/>
          <p:cNvSpPr/>
          <p:nvPr/>
        </p:nvSpPr>
        <p:spPr>
          <a:xfrm>
            <a:off x="9617655" y="3311082"/>
            <a:ext cx="8237798" cy="4850004"/>
          </a:xfrm>
          <a:custGeom>
            <a:avLst/>
            <a:gdLst/>
            <a:ahLst/>
            <a:cxnLst/>
            <a:rect l="l" t="t" r="r" b="b"/>
            <a:pathLst>
              <a:path w="8237798" h="4850004">
                <a:moveTo>
                  <a:pt x="0" y="0"/>
                </a:moveTo>
                <a:lnTo>
                  <a:pt x="8237799" y="0"/>
                </a:lnTo>
                <a:lnTo>
                  <a:pt x="8237799" y="4850004"/>
                </a:lnTo>
                <a:lnTo>
                  <a:pt x="0" y="4850004"/>
                </a:lnTo>
                <a:lnTo>
                  <a:pt x="0" y="0"/>
                </a:lnTo>
                <a:close/>
              </a:path>
            </a:pathLst>
          </a:custGeom>
          <a:blipFill>
            <a:blip r:embed="rId4"/>
            <a:stretch>
              <a:fillRect/>
            </a:stretch>
          </a:blipFill>
        </p:spPr>
      </p:sp>
      <p:grpSp>
        <p:nvGrpSpPr>
          <p:cNvPr id="5" name="Group 5"/>
          <p:cNvGrpSpPr/>
          <p:nvPr/>
        </p:nvGrpSpPr>
        <p:grpSpPr>
          <a:xfrm>
            <a:off x="1028700" y="1251400"/>
            <a:ext cx="7367481" cy="1176757"/>
            <a:chOff x="0" y="0"/>
            <a:chExt cx="9823309" cy="1569009"/>
          </a:xfrm>
        </p:grpSpPr>
        <p:sp>
          <p:nvSpPr>
            <p:cNvPr id="6" name="TextBox 6"/>
            <p:cNvSpPr txBox="1"/>
            <p:nvPr/>
          </p:nvSpPr>
          <p:spPr>
            <a:xfrm>
              <a:off x="0" y="76200"/>
              <a:ext cx="9823309" cy="732367"/>
            </a:xfrm>
            <a:prstGeom prst="rect">
              <a:avLst/>
            </a:prstGeom>
          </p:spPr>
          <p:txBody>
            <a:bodyPr lIns="0" tIns="0" rIns="0" bIns="0" rtlCol="0" anchor="t">
              <a:spAutoFit/>
            </a:bodyPr>
            <a:lstStyle/>
            <a:p>
              <a:pPr algn="ctr">
                <a:lnSpc>
                  <a:spcPts val="3999"/>
                </a:lnSpc>
              </a:pPr>
              <a:r>
                <a:rPr lang="en-US" sz="3999" b="1" spc="-139">
                  <a:solidFill>
                    <a:srgbClr val="012B1B"/>
                  </a:solidFill>
                  <a:latin typeface="Open Sauce Medium"/>
                  <a:ea typeface="Open Sauce Medium"/>
                  <a:cs typeface="Open Sauce Medium"/>
                  <a:sym typeface="Open Sauce Medium"/>
                </a:rPr>
                <a:t>Application Timing Bar Chart</a:t>
              </a:r>
            </a:p>
          </p:txBody>
        </p:sp>
        <p:sp>
          <p:nvSpPr>
            <p:cNvPr id="7" name="TextBox 7"/>
            <p:cNvSpPr txBox="1"/>
            <p:nvPr/>
          </p:nvSpPr>
          <p:spPr>
            <a:xfrm>
              <a:off x="0" y="1035609"/>
              <a:ext cx="9823309" cy="533400"/>
            </a:xfrm>
            <a:prstGeom prst="rect">
              <a:avLst/>
            </a:prstGeom>
          </p:spPr>
          <p:txBody>
            <a:bodyPr lIns="0" tIns="0" rIns="0" bIns="0" rtlCol="0" anchor="t">
              <a:spAutoFit/>
            </a:bodyPr>
            <a:lstStyle/>
            <a:p>
              <a:pPr algn="ctr">
                <a:lnSpc>
                  <a:spcPts val="3374"/>
                </a:lnSpc>
              </a:pPr>
              <a:r>
                <a:rPr lang="en-US" sz="2499" spc="-87">
                  <a:solidFill>
                    <a:srgbClr val="012B1B"/>
                  </a:solidFill>
                  <a:latin typeface="Open Sauce"/>
                  <a:ea typeface="Open Sauce"/>
                  <a:cs typeface="Open Sauce"/>
                  <a:sym typeface="Open Sauce"/>
                </a:rPr>
                <a:t>Shows activity highest on weekdays</a:t>
              </a:r>
            </a:p>
          </p:txBody>
        </p:sp>
      </p:grpSp>
      <p:grpSp>
        <p:nvGrpSpPr>
          <p:cNvPr id="8" name="Group 8"/>
          <p:cNvGrpSpPr/>
          <p:nvPr/>
        </p:nvGrpSpPr>
        <p:grpSpPr>
          <a:xfrm>
            <a:off x="10696377" y="1028700"/>
            <a:ext cx="6080354" cy="1215298"/>
            <a:chOff x="0" y="0"/>
            <a:chExt cx="8107139" cy="1620398"/>
          </a:xfrm>
        </p:grpSpPr>
        <p:sp>
          <p:nvSpPr>
            <p:cNvPr id="9" name="TextBox 9"/>
            <p:cNvSpPr txBox="1"/>
            <p:nvPr/>
          </p:nvSpPr>
          <p:spPr>
            <a:xfrm>
              <a:off x="0" y="76200"/>
              <a:ext cx="8107139" cy="732367"/>
            </a:xfrm>
            <a:prstGeom prst="rect">
              <a:avLst/>
            </a:prstGeom>
          </p:spPr>
          <p:txBody>
            <a:bodyPr lIns="0" tIns="0" rIns="0" bIns="0" rtlCol="0" anchor="t">
              <a:spAutoFit/>
            </a:bodyPr>
            <a:lstStyle/>
            <a:p>
              <a:pPr algn="ctr">
                <a:lnSpc>
                  <a:spcPts val="3999"/>
                </a:lnSpc>
              </a:pPr>
              <a:r>
                <a:rPr lang="en-US" sz="3999" b="1" spc="-139">
                  <a:solidFill>
                    <a:srgbClr val="012B1B"/>
                  </a:solidFill>
                  <a:latin typeface="Open Sauce Medium"/>
                  <a:ea typeface="Open Sauce Medium"/>
                  <a:cs typeface="Open Sauce Medium"/>
                  <a:sym typeface="Open Sauce Medium"/>
                </a:rPr>
                <a:t>Income vs Default</a:t>
              </a:r>
            </a:p>
          </p:txBody>
        </p:sp>
        <p:sp>
          <p:nvSpPr>
            <p:cNvPr id="10" name="TextBox 10"/>
            <p:cNvSpPr txBox="1"/>
            <p:nvPr/>
          </p:nvSpPr>
          <p:spPr>
            <a:xfrm>
              <a:off x="0" y="1086998"/>
              <a:ext cx="8107139" cy="533400"/>
            </a:xfrm>
            <a:prstGeom prst="rect">
              <a:avLst/>
            </a:prstGeom>
          </p:spPr>
          <p:txBody>
            <a:bodyPr lIns="0" tIns="0" rIns="0" bIns="0" rtlCol="0" anchor="t">
              <a:spAutoFit/>
            </a:bodyPr>
            <a:lstStyle/>
            <a:p>
              <a:pPr algn="ctr">
                <a:lnSpc>
                  <a:spcPts val="3374"/>
                </a:lnSpc>
              </a:pPr>
              <a:r>
                <a:rPr lang="en-US" sz="2499" spc="-87">
                  <a:solidFill>
                    <a:srgbClr val="012B1B"/>
                  </a:solidFill>
                  <a:latin typeface="Open Sauce"/>
                  <a:ea typeface="Open Sauce"/>
                  <a:cs typeface="Open Sauce"/>
                  <a:sym typeface="Open Sauce"/>
                </a:rPr>
                <a:t>Lower income is a significant risk indicator.</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flipV="1">
            <a:off x="9143995" y="1028700"/>
            <a:ext cx="5" cy="7262564"/>
          </a:xfrm>
          <a:prstGeom prst="line">
            <a:avLst/>
          </a:prstGeom>
          <a:ln w="19050" cap="flat">
            <a:solidFill>
              <a:srgbClr val="012B1B"/>
            </a:solidFill>
            <a:prstDash val="solid"/>
            <a:headEnd type="none" w="sm" len="sm"/>
            <a:tailEnd type="none" w="sm" len="sm"/>
          </a:ln>
        </p:spPr>
      </p:sp>
      <p:sp>
        <p:nvSpPr>
          <p:cNvPr id="3" name="Freeform 3"/>
          <p:cNvSpPr/>
          <p:nvPr/>
        </p:nvSpPr>
        <p:spPr>
          <a:xfrm>
            <a:off x="1028700" y="3311082"/>
            <a:ext cx="7367481" cy="4558629"/>
          </a:xfrm>
          <a:custGeom>
            <a:avLst/>
            <a:gdLst/>
            <a:ahLst/>
            <a:cxnLst/>
            <a:rect l="l" t="t" r="r" b="b"/>
            <a:pathLst>
              <a:path w="7367481" h="4558629">
                <a:moveTo>
                  <a:pt x="0" y="0"/>
                </a:moveTo>
                <a:lnTo>
                  <a:pt x="7367481" y="0"/>
                </a:lnTo>
                <a:lnTo>
                  <a:pt x="7367481" y="4558629"/>
                </a:lnTo>
                <a:lnTo>
                  <a:pt x="0" y="4558629"/>
                </a:lnTo>
                <a:lnTo>
                  <a:pt x="0" y="0"/>
                </a:lnTo>
                <a:close/>
              </a:path>
            </a:pathLst>
          </a:custGeom>
          <a:blipFill>
            <a:blip r:embed="rId3"/>
            <a:stretch>
              <a:fillRect/>
            </a:stretch>
          </a:blipFill>
        </p:spPr>
      </p:sp>
      <p:sp>
        <p:nvSpPr>
          <p:cNvPr id="4" name="Freeform 4"/>
          <p:cNvSpPr/>
          <p:nvPr/>
        </p:nvSpPr>
        <p:spPr>
          <a:xfrm>
            <a:off x="9830801" y="3311082"/>
            <a:ext cx="7811507" cy="4706433"/>
          </a:xfrm>
          <a:custGeom>
            <a:avLst/>
            <a:gdLst/>
            <a:ahLst/>
            <a:cxnLst/>
            <a:rect l="l" t="t" r="r" b="b"/>
            <a:pathLst>
              <a:path w="7811507" h="4706433">
                <a:moveTo>
                  <a:pt x="0" y="0"/>
                </a:moveTo>
                <a:lnTo>
                  <a:pt x="7811507" y="0"/>
                </a:lnTo>
                <a:lnTo>
                  <a:pt x="7811507" y="4706433"/>
                </a:lnTo>
                <a:lnTo>
                  <a:pt x="0" y="4706433"/>
                </a:lnTo>
                <a:lnTo>
                  <a:pt x="0" y="0"/>
                </a:lnTo>
                <a:close/>
              </a:path>
            </a:pathLst>
          </a:custGeom>
          <a:blipFill>
            <a:blip r:embed="rId4"/>
            <a:stretch>
              <a:fillRect/>
            </a:stretch>
          </a:blipFill>
        </p:spPr>
      </p:sp>
      <p:grpSp>
        <p:nvGrpSpPr>
          <p:cNvPr id="5" name="Group 5"/>
          <p:cNvGrpSpPr/>
          <p:nvPr/>
        </p:nvGrpSpPr>
        <p:grpSpPr>
          <a:xfrm>
            <a:off x="1028700" y="1251400"/>
            <a:ext cx="7367481" cy="1176757"/>
            <a:chOff x="0" y="0"/>
            <a:chExt cx="9823309" cy="1569009"/>
          </a:xfrm>
        </p:grpSpPr>
        <p:sp>
          <p:nvSpPr>
            <p:cNvPr id="6" name="TextBox 6"/>
            <p:cNvSpPr txBox="1"/>
            <p:nvPr/>
          </p:nvSpPr>
          <p:spPr>
            <a:xfrm>
              <a:off x="0" y="76200"/>
              <a:ext cx="9823309" cy="732367"/>
            </a:xfrm>
            <a:prstGeom prst="rect">
              <a:avLst/>
            </a:prstGeom>
          </p:spPr>
          <p:txBody>
            <a:bodyPr lIns="0" tIns="0" rIns="0" bIns="0" rtlCol="0" anchor="t">
              <a:spAutoFit/>
            </a:bodyPr>
            <a:lstStyle/>
            <a:p>
              <a:pPr algn="ctr">
                <a:lnSpc>
                  <a:spcPts val="3999"/>
                </a:lnSpc>
              </a:pPr>
              <a:r>
                <a:rPr lang="en-US" sz="3999" b="1" spc="-139">
                  <a:solidFill>
                    <a:srgbClr val="012B1B"/>
                  </a:solidFill>
                  <a:latin typeface="Open Sauce Medium"/>
                  <a:ea typeface="Open Sauce Medium"/>
                  <a:cs typeface="Open Sauce Medium"/>
                  <a:sym typeface="Open Sauce Medium"/>
                </a:rPr>
                <a:t>Age Distribution</a:t>
              </a:r>
            </a:p>
          </p:txBody>
        </p:sp>
        <p:sp>
          <p:nvSpPr>
            <p:cNvPr id="7" name="TextBox 7"/>
            <p:cNvSpPr txBox="1"/>
            <p:nvPr/>
          </p:nvSpPr>
          <p:spPr>
            <a:xfrm>
              <a:off x="0" y="1035609"/>
              <a:ext cx="9823309" cy="533400"/>
            </a:xfrm>
            <a:prstGeom prst="rect">
              <a:avLst/>
            </a:prstGeom>
          </p:spPr>
          <p:txBody>
            <a:bodyPr lIns="0" tIns="0" rIns="0" bIns="0" rtlCol="0" anchor="t">
              <a:spAutoFit/>
            </a:bodyPr>
            <a:lstStyle/>
            <a:p>
              <a:pPr algn="ctr">
                <a:lnSpc>
                  <a:spcPts val="3374"/>
                </a:lnSpc>
              </a:pPr>
              <a:r>
                <a:rPr lang="en-US" sz="2499" spc="-87">
                  <a:solidFill>
                    <a:srgbClr val="012B1B"/>
                  </a:solidFill>
                  <a:latin typeface="Open Sauce"/>
                  <a:ea typeface="Open Sauce"/>
                  <a:cs typeface="Open Sauce"/>
                  <a:sym typeface="Open Sauce"/>
                </a:rPr>
                <a:t>Proves younger customers are riskier</a:t>
              </a:r>
            </a:p>
          </p:txBody>
        </p:sp>
      </p:grpSp>
      <p:grpSp>
        <p:nvGrpSpPr>
          <p:cNvPr id="8" name="Group 8"/>
          <p:cNvGrpSpPr/>
          <p:nvPr/>
        </p:nvGrpSpPr>
        <p:grpSpPr>
          <a:xfrm>
            <a:off x="10696377" y="1028700"/>
            <a:ext cx="6080354" cy="1215298"/>
            <a:chOff x="0" y="0"/>
            <a:chExt cx="8107139" cy="1620398"/>
          </a:xfrm>
        </p:grpSpPr>
        <p:sp>
          <p:nvSpPr>
            <p:cNvPr id="9" name="TextBox 9"/>
            <p:cNvSpPr txBox="1"/>
            <p:nvPr/>
          </p:nvSpPr>
          <p:spPr>
            <a:xfrm>
              <a:off x="0" y="76200"/>
              <a:ext cx="8107139" cy="732367"/>
            </a:xfrm>
            <a:prstGeom prst="rect">
              <a:avLst/>
            </a:prstGeom>
          </p:spPr>
          <p:txBody>
            <a:bodyPr lIns="0" tIns="0" rIns="0" bIns="0" rtlCol="0" anchor="t">
              <a:spAutoFit/>
            </a:bodyPr>
            <a:lstStyle/>
            <a:p>
              <a:pPr algn="ctr">
                <a:lnSpc>
                  <a:spcPts val="3999"/>
                </a:lnSpc>
              </a:pPr>
              <a:r>
                <a:rPr lang="en-US" sz="3999" b="1" spc="-139">
                  <a:solidFill>
                    <a:srgbClr val="012B1B"/>
                  </a:solidFill>
                  <a:latin typeface="Open Sauce Medium"/>
                  <a:ea typeface="Open Sauce Medium"/>
                  <a:cs typeface="Open Sauce Medium"/>
                  <a:sym typeface="Open Sauce Medium"/>
                </a:rPr>
                <a:t>Loan Type vs Target</a:t>
              </a:r>
            </a:p>
          </p:txBody>
        </p:sp>
        <p:sp>
          <p:nvSpPr>
            <p:cNvPr id="10" name="TextBox 10"/>
            <p:cNvSpPr txBox="1"/>
            <p:nvPr/>
          </p:nvSpPr>
          <p:spPr>
            <a:xfrm>
              <a:off x="0" y="1086998"/>
              <a:ext cx="8107139" cy="533400"/>
            </a:xfrm>
            <a:prstGeom prst="rect">
              <a:avLst/>
            </a:prstGeom>
          </p:spPr>
          <p:txBody>
            <a:bodyPr lIns="0" tIns="0" rIns="0" bIns="0" rtlCol="0" anchor="t">
              <a:spAutoFit/>
            </a:bodyPr>
            <a:lstStyle/>
            <a:p>
              <a:pPr algn="ctr">
                <a:lnSpc>
                  <a:spcPts val="3374"/>
                </a:lnSpc>
              </a:pPr>
              <a:r>
                <a:rPr lang="en-US" sz="2499" spc="-87">
                  <a:solidFill>
                    <a:srgbClr val="012B1B"/>
                  </a:solidFill>
                  <a:latin typeface="Open Sauce"/>
                  <a:ea typeface="Open Sauce"/>
                  <a:cs typeface="Open Sauce"/>
                  <a:sym typeface="Open Sauce"/>
                </a:rPr>
                <a:t>Proves cash loans = higher defaults</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737123" y="514350"/>
            <a:ext cx="11502736" cy="9258300"/>
          </a:xfrm>
          <a:custGeom>
            <a:avLst/>
            <a:gdLst/>
            <a:ahLst/>
            <a:cxnLst/>
            <a:rect l="l" t="t" r="r" b="b"/>
            <a:pathLst>
              <a:path w="11502736" h="9258300">
                <a:moveTo>
                  <a:pt x="0" y="0"/>
                </a:moveTo>
                <a:lnTo>
                  <a:pt x="11502736" y="0"/>
                </a:lnTo>
                <a:lnTo>
                  <a:pt x="11502736" y="9258300"/>
                </a:lnTo>
                <a:lnTo>
                  <a:pt x="0" y="9258300"/>
                </a:lnTo>
                <a:lnTo>
                  <a:pt x="0" y="0"/>
                </a:lnTo>
                <a:close/>
              </a:path>
            </a:pathLst>
          </a:custGeom>
          <a:blipFill>
            <a:blip r:embed="rId3"/>
            <a:stretch>
              <a:fillRect/>
            </a:stretch>
          </a:blipFill>
        </p:spPr>
      </p:sp>
      <p:grpSp>
        <p:nvGrpSpPr>
          <p:cNvPr id="3" name="Group 3"/>
          <p:cNvGrpSpPr/>
          <p:nvPr/>
        </p:nvGrpSpPr>
        <p:grpSpPr>
          <a:xfrm>
            <a:off x="12239859" y="4345572"/>
            <a:ext cx="5750394" cy="1595857"/>
            <a:chOff x="0" y="0"/>
            <a:chExt cx="7667193" cy="2127809"/>
          </a:xfrm>
        </p:grpSpPr>
        <p:sp>
          <p:nvSpPr>
            <p:cNvPr id="4" name="TextBox 4"/>
            <p:cNvSpPr txBox="1"/>
            <p:nvPr/>
          </p:nvSpPr>
          <p:spPr>
            <a:xfrm>
              <a:off x="0" y="76200"/>
              <a:ext cx="7667193" cy="732367"/>
            </a:xfrm>
            <a:prstGeom prst="rect">
              <a:avLst/>
            </a:prstGeom>
          </p:spPr>
          <p:txBody>
            <a:bodyPr lIns="0" tIns="0" rIns="0" bIns="0" rtlCol="0" anchor="t">
              <a:spAutoFit/>
            </a:bodyPr>
            <a:lstStyle/>
            <a:p>
              <a:pPr algn="ctr">
                <a:lnSpc>
                  <a:spcPts val="3999"/>
                </a:lnSpc>
              </a:pPr>
              <a:r>
                <a:rPr lang="en-US" sz="3999" b="1" spc="-139">
                  <a:solidFill>
                    <a:srgbClr val="012B1B"/>
                  </a:solidFill>
                  <a:latin typeface="Open Sauce Medium"/>
                  <a:ea typeface="Open Sauce Medium"/>
                  <a:cs typeface="Open Sauce Medium"/>
                  <a:sym typeface="Open Sauce Medium"/>
                </a:rPr>
                <a:t>Correlation Heatmap</a:t>
              </a:r>
            </a:p>
          </p:txBody>
        </p:sp>
        <p:sp>
          <p:nvSpPr>
            <p:cNvPr id="5" name="TextBox 5"/>
            <p:cNvSpPr txBox="1"/>
            <p:nvPr/>
          </p:nvSpPr>
          <p:spPr>
            <a:xfrm>
              <a:off x="0" y="1035609"/>
              <a:ext cx="7667193" cy="1092200"/>
            </a:xfrm>
            <a:prstGeom prst="rect">
              <a:avLst/>
            </a:prstGeom>
          </p:spPr>
          <p:txBody>
            <a:bodyPr lIns="0" tIns="0" rIns="0" bIns="0" rtlCol="0" anchor="t">
              <a:spAutoFit/>
            </a:bodyPr>
            <a:lstStyle/>
            <a:p>
              <a:pPr algn="ctr">
                <a:lnSpc>
                  <a:spcPts val="3374"/>
                </a:lnSpc>
              </a:pPr>
              <a:r>
                <a:rPr lang="en-US" sz="2499" spc="-87">
                  <a:solidFill>
                    <a:srgbClr val="012B1B"/>
                  </a:solidFill>
                  <a:latin typeface="Open Sauce"/>
                  <a:ea typeface="Open Sauce"/>
                  <a:cs typeface="Open Sauce"/>
                  <a:sym typeface="Open Sauce"/>
                </a:rPr>
                <a:t>Shows strong links: income, credit, employment vs default</a:t>
              </a:r>
            </a:p>
          </p:txBody>
        </p:sp>
      </p:gr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flipV="1">
            <a:off x="9187537" y="1251400"/>
            <a:ext cx="5" cy="7262564"/>
          </a:xfrm>
          <a:prstGeom prst="line">
            <a:avLst/>
          </a:prstGeom>
          <a:ln w="19050" cap="flat">
            <a:solidFill>
              <a:srgbClr val="012B1B"/>
            </a:solidFill>
            <a:prstDash val="solid"/>
            <a:headEnd type="none" w="sm" len="sm"/>
            <a:tailEnd type="none" w="sm" len="sm"/>
          </a:ln>
        </p:spPr>
      </p:sp>
      <p:sp>
        <p:nvSpPr>
          <p:cNvPr id="3" name="Freeform 3"/>
          <p:cNvSpPr/>
          <p:nvPr/>
        </p:nvSpPr>
        <p:spPr>
          <a:xfrm>
            <a:off x="1529254" y="3725917"/>
            <a:ext cx="7049245" cy="4969717"/>
          </a:xfrm>
          <a:custGeom>
            <a:avLst/>
            <a:gdLst/>
            <a:ahLst/>
            <a:cxnLst/>
            <a:rect l="l" t="t" r="r" b="b"/>
            <a:pathLst>
              <a:path w="7049245" h="4969717">
                <a:moveTo>
                  <a:pt x="0" y="0"/>
                </a:moveTo>
                <a:lnTo>
                  <a:pt x="7049245" y="0"/>
                </a:lnTo>
                <a:lnTo>
                  <a:pt x="7049245" y="4969717"/>
                </a:lnTo>
                <a:lnTo>
                  <a:pt x="0" y="4969717"/>
                </a:lnTo>
                <a:lnTo>
                  <a:pt x="0" y="0"/>
                </a:lnTo>
                <a:close/>
              </a:path>
            </a:pathLst>
          </a:custGeom>
          <a:blipFill>
            <a:blip r:embed="rId3"/>
            <a:stretch>
              <a:fillRect/>
            </a:stretch>
          </a:blipFill>
        </p:spPr>
      </p:sp>
      <p:sp>
        <p:nvSpPr>
          <p:cNvPr id="4" name="Freeform 4"/>
          <p:cNvSpPr/>
          <p:nvPr/>
        </p:nvSpPr>
        <p:spPr>
          <a:xfrm>
            <a:off x="9796580" y="3667627"/>
            <a:ext cx="7935559" cy="5346583"/>
          </a:xfrm>
          <a:custGeom>
            <a:avLst/>
            <a:gdLst/>
            <a:ahLst/>
            <a:cxnLst/>
            <a:rect l="l" t="t" r="r" b="b"/>
            <a:pathLst>
              <a:path w="7935559" h="5346583">
                <a:moveTo>
                  <a:pt x="0" y="0"/>
                </a:moveTo>
                <a:lnTo>
                  <a:pt x="7935559" y="0"/>
                </a:lnTo>
                <a:lnTo>
                  <a:pt x="7935559" y="5346583"/>
                </a:lnTo>
                <a:lnTo>
                  <a:pt x="0" y="5346583"/>
                </a:lnTo>
                <a:lnTo>
                  <a:pt x="0" y="0"/>
                </a:lnTo>
                <a:close/>
              </a:path>
            </a:pathLst>
          </a:custGeom>
          <a:blipFill>
            <a:blip r:embed="rId4"/>
            <a:stretch>
              <a:fillRect/>
            </a:stretch>
          </a:blipFill>
        </p:spPr>
      </p:sp>
      <p:grpSp>
        <p:nvGrpSpPr>
          <p:cNvPr id="5" name="Group 5"/>
          <p:cNvGrpSpPr/>
          <p:nvPr/>
        </p:nvGrpSpPr>
        <p:grpSpPr>
          <a:xfrm>
            <a:off x="1028700" y="1251400"/>
            <a:ext cx="7367481" cy="1176757"/>
            <a:chOff x="0" y="0"/>
            <a:chExt cx="9823309" cy="1569009"/>
          </a:xfrm>
        </p:grpSpPr>
        <p:sp>
          <p:nvSpPr>
            <p:cNvPr id="6" name="TextBox 6"/>
            <p:cNvSpPr txBox="1"/>
            <p:nvPr/>
          </p:nvSpPr>
          <p:spPr>
            <a:xfrm>
              <a:off x="0" y="76200"/>
              <a:ext cx="9823309" cy="732367"/>
            </a:xfrm>
            <a:prstGeom prst="rect">
              <a:avLst/>
            </a:prstGeom>
          </p:spPr>
          <p:txBody>
            <a:bodyPr lIns="0" tIns="0" rIns="0" bIns="0" rtlCol="0" anchor="t">
              <a:spAutoFit/>
            </a:bodyPr>
            <a:lstStyle/>
            <a:p>
              <a:pPr algn="ctr">
                <a:lnSpc>
                  <a:spcPts val="3999"/>
                </a:lnSpc>
              </a:pPr>
              <a:r>
                <a:rPr lang="en-US" sz="3999" b="1" spc="-139">
                  <a:solidFill>
                    <a:srgbClr val="012B1B"/>
                  </a:solidFill>
                  <a:latin typeface="Open Sauce Medium"/>
                  <a:ea typeface="Open Sauce Medium"/>
                  <a:cs typeface="Open Sauce Medium"/>
                  <a:sym typeface="Open Sauce Medium"/>
                </a:rPr>
                <a:t> Loan Status Distribution</a:t>
              </a:r>
            </a:p>
          </p:txBody>
        </p:sp>
        <p:sp>
          <p:nvSpPr>
            <p:cNvPr id="7" name="TextBox 7"/>
            <p:cNvSpPr txBox="1"/>
            <p:nvPr/>
          </p:nvSpPr>
          <p:spPr>
            <a:xfrm>
              <a:off x="0" y="1035609"/>
              <a:ext cx="9823309" cy="533400"/>
            </a:xfrm>
            <a:prstGeom prst="rect">
              <a:avLst/>
            </a:prstGeom>
          </p:spPr>
          <p:txBody>
            <a:bodyPr lIns="0" tIns="0" rIns="0" bIns="0" rtlCol="0" anchor="t">
              <a:spAutoFit/>
            </a:bodyPr>
            <a:lstStyle/>
            <a:p>
              <a:pPr algn="ctr">
                <a:lnSpc>
                  <a:spcPts val="3374"/>
                </a:lnSpc>
              </a:pPr>
              <a:r>
                <a:rPr lang="en-US" sz="2499" spc="-87">
                  <a:solidFill>
                    <a:srgbClr val="012B1B"/>
                  </a:solidFill>
                  <a:latin typeface="Open Sauce"/>
                  <a:ea typeface="Open Sauce"/>
                  <a:cs typeface="Open Sauce"/>
                  <a:sym typeface="Open Sauce"/>
                </a:rPr>
                <a:t>Shows previous refusals are significant</a:t>
              </a:r>
            </a:p>
          </p:txBody>
        </p:sp>
      </p:grpSp>
      <p:grpSp>
        <p:nvGrpSpPr>
          <p:cNvPr id="8" name="Group 8"/>
          <p:cNvGrpSpPr/>
          <p:nvPr/>
        </p:nvGrpSpPr>
        <p:grpSpPr>
          <a:xfrm>
            <a:off x="10696377" y="1028700"/>
            <a:ext cx="6080354" cy="1215298"/>
            <a:chOff x="0" y="0"/>
            <a:chExt cx="8107139" cy="1620398"/>
          </a:xfrm>
        </p:grpSpPr>
        <p:sp>
          <p:nvSpPr>
            <p:cNvPr id="9" name="TextBox 9"/>
            <p:cNvSpPr txBox="1"/>
            <p:nvPr/>
          </p:nvSpPr>
          <p:spPr>
            <a:xfrm>
              <a:off x="0" y="76200"/>
              <a:ext cx="8107139" cy="732367"/>
            </a:xfrm>
            <a:prstGeom prst="rect">
              <a:avLst/>
            </a:prstGeom>
          </p:spPr>
          <p:txBody>
            <a:bodyPr lIns="0" tIns="0" rIns="0" bIns="0" rtlCol="0" anchor="t">
              <a:spAutoFit/>
            </a:bodyPr>
            <a:lstStyle/>
            <a:p>
              <a:pPr algn="ctr">
                <a:lnSpc>
                  <a:spcPts val="3999"/>
                </a:lnSpc>
              </a:pPr>
              <a:r>
                <a:rPr lang="en-US" sz="3999" b="1" spc="-139">
                  <a:solidFill>
                    <a:srgbClr val="012B1B"/>
                  </a:solidFill>
                  <a:latin typeface="Open Sauce Medium"/>
                  <a:ea typeface="Open Sauce Medium"/>
                  <a:cs typeface="Open Sauce Medium"/>
                  <a:sym typeface="Open Sauce Medium"/>
                </a:rPr>
                <a:t>Channel Type</a:t>
              </a:r>
            </a:p>
          </p:txBody>
        </p:sp>
        <p:sp>
          <p:nvSpPr>
            <p:cNvPr id="10" name="TextBox 10"/>
            <p:cNvSpPr txBox="1"/>
            <p:nvPr/>
          </p:nvSpPr>
          <p:spPr>
            <a:xfrm>
              <a:off x="0" y="1086998"/>
              <a:ext cx="8107139" cy="533400"/>
            </a:xfrm>
            <a:prstGeom prst="rect">
              <a:avLst/>
            </a:prstGeom>
          </p:spPr>
          <p:txBody>
            <a:bodyPr lIns="0" tIns="0" rIns="0" bIns="0" rtlCol="0" anchor="t">
              <a:spAutoFit/>
            </a:bodyPr>
            <a:lstStyle/>
            <a:p>
              <a:pPr algn="ctr">
                <a:lnSpc>
                  <a:spcPts val="3374"/>
                </a:lnSpc>
              </a:pPr>
              <a:r>
                <a:rPr lang="en-US" sz="2499" spc="-87">
                  <a:solidFill>
                    <a:srgbClr val="012B1B"/>
                  </a:solidFill>
                  <a:latin typeface="Open Sauce"/>
                  <a:ea typeface="Open Sauce"/>
                  <a:cs typeface="Open Sauce"/>
                  <a:sym typeface="Open Sauce"/>
                </a:rPr>
                <a:t>Supports how loans are processed</a:t>
              </a:r>
            </a:p>
          </p:txBody>
        </p:sp>
      </p:grpSp>
      <p:sp>
        <p:nvSpPr>
          <p:cNvPr id="11" name="TextBox 11"/>
          <p:cNvSpPr txBox="1"/>
          <p:nvPr/>
        </p:nvSpPr>
        <p:spPr>
          <a:xfrm>
            <a:off x="1028700" y="9153525"/>
            <a:ext cx="4094361" cy="460602"/>
          </a:xfrm>
          <a:prstGeom prst="rect">
            <a:avLst/>
          </a:prstGeom>
        </p:spPr>
        <p:txBody>
          <a:bodyPr lIns="0" tIns="0" rIns="0" bIns="0" rtlCol="0" anchor="t">
            <a:spAutoFit/>
          </a:bodyPr>
          <a:lstStyle/>
          <a:p>
            <a:pPr algn="ctr">
              <a:lnSpc>
                <a:spcPts val="3888"/>
              </a:lnSpc>
              <a:spcBef>
                <a:spcPct val="0"/>
              </a:spcBef>
            </a:pPr>
            <a:r>
              <a:rPr lang="en-US" sz="2387">
                <a:solidFill>
                  <a:srgbClr val="012B1B"/>
                </a:solidFill>
                <a:latin typeface="Arimo"/>
                <a:ea typeface="Arimo"/>
                <a:cs typeface="Arimo"/>
                <a:sym typeface="Arimo"/>
              </a:rPr>
              <a:t>From previous_application.csv</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4014421" y="1028700"/>
            <a:ext cx="13534292" cy="8000431"/>
          </a:xfrm>
          <a:custGeom>
            <a:avLst/>
            <a:gdLst/>
            <a:ahLst/>
            <a:cxnLst/>
            <a:rect l="l" t="t" r="r" b="b"/>
            <a:pathLst>
              <a:path w="13534292" h="8000431">
                <a:moveTo>
                  <a:pt x="0" y="0"/>
                </a:moveTo>
                <a:lnTo>
                  <a:pt x="13534292" y="0"/>
                </a:lnTo>
                <a:lnTo>
                  <a:pt x="13534292" y="8000431"/>
                </a:lnTo>
                <a:lnTo>
                  <a:pt x="0" y="8000431"/>
                </a:lnTo>
                <a:lnTo>
                  <a:pt x="0" y="0"/>
                </a:lnTo>
                <a:close/>
              </a:path>
            </a:pathLst>
          </a:custGeom>
          <a:blipFill>
            <a:blip r:embed="rId3"/>
            <a:stretch>
              <a:fillRect t="-222" b="-222"/>
            </a:stretch>
          </a:blipFill>
        </p:spPr>
      </p:sp>
      <p:grpSp>
        <p:nvGrpSpPr>
          <p:cNvPr id="3" name="Group 3"/>
          <p:cNvGrpSpPr/>
          <p:nvPr/>
        </p:nvGrpSpPr>
        <p:grpSpPr>
          <a:xfrm>
            <a:off x="403609" y="595528"/>
            <a:ext cx="2999659" cy="2519782"/>
            <a:chOff x="0" y="0"/>
            <a:chExt cx="3999545" cy="3359709"/>
          </a:xfrm>
        </p:grpSpPr>
        <p:sp>
          <p:nvSpPr>
            <p:cNvPr id="4" name="TextBox 4"/>
            <p:cNvSpPr txBox="1"/>
            <p:nvPr/>
          </p:nvSpPr>
          <p:spPr>
            <a:xfrm>
              <a:off x="0" y="76200"/>
              <a:ext cx="3999545" cy="1405467"/>
            </a:xfrm>
            <a:prstGeom prst="rect">
              <a:avLst/>
            </a:prstGeom>
          </p:spPr>
          <p:txBody>
            <a:bodyPr lIns="0" tIns="0" rIns="0" bIns="0" rtlCol="0" anchor="t">
              <a:spAutoFit/>
            </a:bodyPr>
            <a:lstStyle/>
            <a:p>
              <a:pPr algn="ctr">
                <a:lnSpc>
                  <a:spcPts val="3999"/>
                </a:lnSpc>
              </a:pPr>
              <a:r>
                <a:rPr lang="en-US" sz="3999" b="1" spc="-139">
                  <a:solidFill>
                    <a:srgbClr val="012B1B"/>
                  </a:solidFill>
                  <a:latin typeface="Open Sauce Medium"/>
                  <a:ea typeface="Open Sauce Medium"/>
                  <a:cs typeface="Open Sauce Medium"/>
                  <a:sym typeface="Open Sauce Medium"/>
                </a:rPr>
                <a:t>Product Combination</a:t>
              </a:r>
            </a:p>
          </p:txBody>
        </p:sp>
        <p:sp>
          <p:nvSpPr>
            <p:cNvPr id="5" name="TextBox 5"/>
            <p:cNvSpPr txBox="1"/>
            <p:nvPr/>
          </p:nvSpPr>
          <p:spPr>
            <a:xfrm>
              <a:off x="0" y="1708709"/>
              <a:ext cx="3999545" cy="1651000"/>
            </a:xfrm>
            <a:prstGeom prst="rect">
              <a:avLst/>
            </a:prstGeom>
          </p:spPr>
          <p:txBody>
            <a:bodyPr lIns="0" tIns="0" rIns="0" bIns="0" rtlCol="0" anchor="t">
              <a:spAutoFit/>
            </a:bodyPr>
            <a:lstStyle/>
            <a:p>
              <a:pPr algn="ctr">
                <a:lnSpc>
                  <a:spcPts val="3374"/>
                </a:lnSpc>
              </a:pPr>
              <a:r>
                <a:rPr lang="en-US" sz="2499" spc="-87">
                  <a:solidFill>
                    <a:srgbClr val="012B1B"/>
                  </a:solidFill>
                  <a:latin typeface="Open Sauce"/>
                  <a:ea typeface="Open Sauce"/>
                  <a:cs typeface="Open Sauce"/>
                  <a:sym typeface="Open Sauce"/>
                </a:rPr>
                <a:t>Spot patterns of simple vs bundled loans</a:t>
              </a:r>
            </a:p>
          </p:txBody>
        </p:sp>
      </p:grpSp>
      <p:sp>
        <p:nvSpPr>
          <p:cNvPr id="6" name="TextBox 6"/>
          <p:cNvSpPr txBox="1"/>
          <p:nvPr/>
        </p:nvSpPr>
        <p:spPr>
          <a:xfrm>
            <a:off x="1028700" y="9323173"/>
            <a:ext cx="4094361" cy="460602"/>
          </a:xfrm>
          <a:prstGeom prst="rect">
            <a:avLst/>
          </a:prstGeom>
        </p:spPr>
        <p:txBody>
          <a:bodyPr lIns="0" tIns="0" rIns="0" bIns="0" rtlCol="0" anchor="t">
            <a:spAutoFit/>
          </a:bodyPr>
          <a:lstStyle/>
          <a:p>
            <a:pPr algn="ctr">
              <a:lnSpc>
                <a:spcPts val="3888"/>
              </a:lnSpc>
              <a:spcBef>
                <a:spcPct val="0"/>
              </a:spcBef>
            </a:pPr>
            <a:r>
              <a:rPr lang="en-US" sz="2387">
                <a:solidFill>
                  <a:srgbClr val="012B1B"/>
                </a:solidFill>
                <a:latin typeface="Arimo"/>
                <a:ea typeface="Arimo"/>
                <a:cs typeface="Arimo"/>
                <a:sym typeface="Arimo"/>
              </a:rPr>
              <a:t>From previous_application.csv</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138449" y="850786"/>
            <a:ext cx="10632108" cy="8585427"/>
          </a:xfrm>
          <a:custGeom>
            <a:avLst/>
            <a:gdLst/>
            <a:ahLst/>
            <a:cxnLst/>
            <a:rect l="l" t="t" r="r" b="b"/>
            <a:pathLst>
              <a:path w="10632108" h="8585427">
                <a:moveTo>
                  <a:pt x="0" y="0"/>
                </a:moveTo>
                <a:lnTo>
                  <a:pt x="10632109" y="0"/>
                </a:lnTo>
                <a:lnTo>
                  <a:pt x="10632109" y="8585428"/>
                </a:lnTo>
                <a:lnTo>
                  <a:pt x="0" y="8585428"/>
                </a:lnTo>
                <a:lnTo>
                  <a:pt x="0" y="0"/>
                </a:lnTo>
                <a:close/>
              </a:path>
            </a:pathLst>
          </a:custGeom>
          <a:blipFill>
            <a:blip r:embed="rId3"/>
            <a:stretch>
              <a:fillRect/>
            </a:stretch>
          </a:blipFill>
        </p:spPr>
      </p:sp>
      <p:grpSp>
        <p:nvGrpSpPr>
          <p:cNvPr id="3" name="Group 3"/>
          <p:cNvGrpSpPr/>
          <p:nvPr/>
        </p:nvGrpSpPr>
        <p:grpSpPr>
          <a:xfrm>
            <a:off x="1028700" y="3552380"/>
            <a:ext cx="4094361" cy="2605507"/>
            <a:chOff x="0" y="0"/>
            <a:chExt cx="5459148" cy="3474009"/>
          </a:xfrm>
        </p:grpSpPr>
        <p:sp>
          <p:nvSpPr>
            <p:cNvPr id="4" name="TextBox 4"/>
            <p:cNvSpPr txBox="1"/>
            <p:nvPr/>
          </p:nvSpPr>
          <p:spPr>
            <a:xfrm>
              <a:off x="0" y="76200"/>
              <a:ext cx="5459148" cy="2078567"/>
            </a:xfrm>
            <a:prstGeom prst="rect">
              <a:avLst/>
            </a:prstGeom>
          </p:spPr>
          <p:txBody>
            <a:bodyPr lIns="0" tIns="0" rIns="0" bIns="0" rtlCol="0" anchor="t">
              <a:spAutoFit/>
            </a:bodyPr>
            <a:lstStyle/>
            <a:p>
              <a:pPr algn="ctr">
                <a:lnSpc>
                  <a:spcPts val="3999"/>
                </a:lnSpc>
              </a:pPr>
              <a:r>
                <a:rPr lang="en-US" sz="3999" b="1" spc="-139">
                  <a:solidFill>
                    <a:srgbClr val="012B1B"/>
                  </a:solidFill>
                  <a:latin typeface="Open Sauce Medium"/>
                  <a:ea typeface="Open Sauce Medium"/>
                  <a:cs typeface="Open Sauce Medium"/>
                  <a:sym typeface="Open Sauce Medium"/>
                </a:rPr>
                <a:t>Current vs Previous Loan Status</a:t>
              </a:r>
            </a:p>
          </p:txBody>
        </p:sp>
        <p:sp>
          <p:nvSpPr>
            <p:cNvPr id="5" name="TextBox 5"/>
            <p:cNvSpPr txBox="1"/>
            <p:nvPr/>
          </p:nvSpPr>
          <p:spPr>
            <a:xfrm>
              <a:off x="0" y="2381809"/>
              <a:ext cx="5459148" cy="1092200"/>
            </a:xfrm>
            <a:prstGeom prst="rect">
              <a:avLst/>
            </a:prstGeom>
          </p:spPr>
          <p:txBody>
            <a:bodyPr lIns="0" tIns="0" rIns="0" bIns="0" rtlCol="0" anchor="t">
              <a:spAutoFit/>
            </a:bodyPr>
            <a:lstStyle/>
            <a:p>
              <a:pPr algn="ctr">
                <a:lnSpc>
                  <a:spcPts val="3374"/>
                </a:lnSpc>
              </a:pPr>
              <a:r>
                <a:rPr lang="en-US" sz="2499" spc="-87">
                  <a:solidFill>
                    <a:srgbClr val="012B1B"/>
                  </a:solidFill>
                  <a:latin typeface="Open Sauce"/>
                  <a:ea typeface="Open Sauce"/>
                  <a:cs typeface="Open Sauce"/>
                  <a:sym typeface="Open Sauce"/>
                </a:rPr>
                <a:t>Links past refusals to current defaults</a:t>
              </a:r>
            </a:p>
          </p:txBody>
        </p:sp>
      </p:grpSp>
      <p:sp>
        <p:nvSpPr>
          <p:cNvPr id="6" name="TextBox 6"/>
          <p:cNvSpPr txBox="1"/>
          <p:nvPr/>
        </p:nvSpPr>
        <p:spPr>
          <a:xfrm>
            <a:off x="1559570" y="9153525"/>
            <a:ext cx="3032621" cy="460602"/>
          </a:xfrm>
          <a:prstGeom prst="rect">
            <a:avLst/>
          </a:prstGeom>
        </p:spPr>
        <p:txBody>
          <a:bodyPr lIns="0" tIns="0" rIns="0" bIns="0" rtlCol="0" anchor="t">
            <a:spAutoFit/>
          </a:bodyPr>
          <a:lstStyle/>
          <a:p>
            <a:pPr algn="ctr">
              <a:lnSpc>
                <a:spcPts val="3888"/>
              </a:lnSpc>
              <a:spcBef>
                <a:spcPct val="0"/>
              </a:spcBef>
            </a:pPr>
            <a:r>
              <a:rPr lang="en-US" sz="2387">
                <a:solidFill>
                  <a:srgbClr val="012B1B"/>
                </a:solidFill>
                <a:latin typeface="Arimo"/>
                <a:ea typeface="Arimo"/>
                <a:cs typeface="Arimo"/>
                <a:sym typeface="Arimo"/>
              </a:rPr>
              <a:t> From Merged Dataset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flipH="1" flipV="1">
            <a:off x="9162377" y="1512218"/>
            <a:ext cx="5" cy="7262564"/>
          </a:xfrm>
          <a:prstGeom prst="line">
            <a:avLst/>
          </a:prstGeom>
          <a:ln w="19050" cap="flat">
            <a:solidFill>
              <a:srgbClr val="012B1B"/>
            </a:solidFill>
            <a:prstDash val="solid"/>
            <a:headEnd type="none" w="sm" len="sm"/>
            <a:tailEnd type="none" w="sm" len="sm"/>
          </a:ln>
        </p:spPr>
      </p:sp>
      <p:sp>
        <p:nvSpPr>
          <p:cNvPr id="3" name="Freeform 3"/>
          <p:cNvSpPr/>
          <p:nvPr/>
        </p:nvSpPr>
        <p:spPr>
          <a:xfrm>
            <a:off x="540236" y="3662958"/>
            <a:ext cx="8381173" cy="4682981"/>
          </a:xfrm>
          <a:custGeom>
            <a:avLst/>
            <a:gdLst/>
            <a:ahLst/>
            <a:cxnLst/>
            <a:rect l="l" t="t" r="r" b="b"/>
            <a:pathLst>
              <a:path w="8381173" h="4682981">
                <a:moveTo>
                  <a:pt x="0" y="0"/>
                </a:moveTo>
                <a:lnTo>
                  <a:pt x="8381173" y="0"/>
                </a:lnTo>
                <a:lnTo>
                  <a:pt x="8381173" y="4682980"/>
                </a:lnTo>
                <a:lnTo>
                  <a:pt x="0" y="4682980"/>
                </a:lnTo>
                <a:lnTo>
                  <a:pt x="0" y="0"/>
                </a:lnTo>
                <a:close/>
              </a:path>
            </a:pathLst>
          </a:custGeom>
          <a:blipFill>
            <a:blip r:embed="rId3"/>
            <a:stretch>
              <a:fillRect/>
            </a:stretch>
          </a:blipFill>
        </p:spPr>
      </p:sp>
      <p:sp>
        <p:nvSpPr>
          <p:cNvPr id="4" name="Freeform 4"/>
          <p:cNvSpPr/>
          <p:nvPr/>
        </p:nvSpPr>
        <p:spPr>
          <a:xfrm>
            <a:off x="9400507" y="3411581"/>
            <a:ext cx="8347257" cy="5185733"/>
          </a:xfrm>
          <a:custGeom>
            <a:avLst/>
            <a:gdLst/>
            <a:ahLst/>
            <a:cxnLst/>
            <a:rect l="l" t="t" r="r" b="b"/>
            <a:pathLst>
              <a:path w="8347257" h="5185733">
                <a:moveTo>
                  <a:pt x="0" y="0"/>
                </a:moveTo>
                <a:lnTo>
                  <a:pt x="8347257" y="0"/>
                </a:lnTo>
                <a:lnTo>
                  <a:pt x="8347257" y="5185734"/>
                </a:lnTo>
                <a:lnTo>
                  <a:pt x="0" y="5185734"/>
                </a:lnTo>
                <a:lnTo>
                  <a:pt x="0" y="0"/>
                </a:lnTo>
                <a:close/>
              </a:path>
            </a:pathLst>
          </a:custGeom>
          <a:blipFill>
            <a:blip r:embed="rId4"/>
            <a:stretch>
              <a:fillRect/>
            </a:stretch>
          </a:blipFill>
        </p:spPr>
      </p:sp>
      <p:grpSp>
        <p:nvGrpSpPr>
          <p:cNvPr id="5" name="Group 5"/>
          <p:cNvGrpSpPr/>
          <p:nvPr/>
        </p:nvGrpSpPr>
        <p:grpSpPr>
          <a:xfrm>
            <a:off x="1028700" y="1251400"/>
            <a:ext cx="7367481" cy="1176757"/>
            <a:chOff x="0" y="0"/>
            <a:chExt cx="9823309" cy="1569009"/>
          </a:xfrm>
        </p:grpSpPr>
        <p:sp>
          <p:nvSpPr>
            <p:cNvPr id="6" name="TextBox 6"/>
            <p:cNvSpPr txBox="1"/>
            <p:nvPr/>
          </p:nvSpPr>
          <p:spPr>
            <a:xfrm>
              <a:off x="0" y="76200"/>
              <a:ext cx="9823309" cy="732367"/>
            </a:xfrm>
            <a:prstGeom prst="rect">
              <a:avLst/>
            </a:prstGeom>
          </p:spPr>
          <p:txBody>
            <a:bodyPr lIns="0" tIns="0" rIns="0" bIns="0" rtlCol="0" anchor="t">
              <a:spAutoFit/>
            </a:bodyPr>
            <a:lstStyle/>
            <a:p>
              <a:pPr algn="ctr">
                <a:lnSpc>
                  <a:spcPts val="3999"/>
                </a:lnSpc>
              </a:pPr>
              <a:r>
                <a:rPr lang="en-US" sz="3999" b="1" spc="-139">
                  <a:solidFill>
                    <a:srgbClr val="012B1B"/>
                  </a:solidFill>
                  <a:latin typeface="Open Sauce Medium"/>
                  <a:ea typeface="Open Sauce Medium"/>
                  <a:cs typeface="Open Sauce Medium"/>
                  <a:sym typeface="Open Sauce Medium"/>
                </a:rPr>
                <a:t>Family Status vs Loan Status</a:t>
              </a:r>
            </a:p>
          </p:txBody>
        </p:sp>
        <p:sp>
          <p:nvSpPr>
            <p:cNvPr id="7" name="TextBox 7"/>
            <p:cNvSpPr txBox="1"/>
            <p:nvPr/>
          </p:nvSpPr>
          <p:spPr>
            <a:xfrm>
              <a:off x="0" y="1035609"/>
              <a:ext cx="9823309" cy="533400"/>
            </a:xfrm>
            <a:prstGeom prst="rect">
              <a:avLst/>
            </a:prstGeom>
          </p:spPr>
          <p:txBody>
            <a:bodyPr lIns="0" tIns="0" rIns="0" bIns="0" rtlCol="0" anchor="t">
              <a:spAutoFit/>
            </a:bodyPr>
            <a:lstStyle/>
            <a:p>
              <a:pPr algn="ctr">
                <a:lnSpc>
                  <a:spcPts val="3374"/>
                </a:lnSpc>
              </a:pPr>
              <a:r>
                <a:rPr lang="en-US" sz="2499" spc="-87">
                  <a:solidFill>
                    <a:srgbClr val="012B1B"/>
                  </a:solidFill>
                  <a:latin typeface="Open Sauce"/>
                  <a:ea typeface="Open Sauce"/>
                  <a:cs typeface="Open Sauce"/>
                  <a:sym typeface="Open Sauce"/>
                </a:rPr>
                <a:t>Adds socio-demographic dimension to profile</a:t>
              </a:r>
            </a:p>
          </p:txBody>
        </p:sp>
      </p:grpSp>
      <p:grpSp>
        <p:nvGrpSpPr>
          <p:cNvPr id="8" name="Group 8"/>
          <p:cNvGrpSpPr/>
          <p:nvPr/>
        </p:nvGrpSpPr>
        <p:grpSpPr>
          <a:xfrm>
            <a:off x="9940743" y="1251400"/>
            <a:ext cx="7591623" cy="1215298"/>
            <a:chOff x="0" y="0"/>
            <a:chExt cx="10122163" cy="1620398"/>
          </a:xfrm>
        </p:grpSpPr>
        <p:sp>
          <p:nvSpPr>
            <p:cNvPr id="9" name="TextBox 9"/>
            <p:cNvSpPr txBox="1"/>
            <p:nvPr/>
          </p:nvSpPr>
          <p:spPr>
            <a:xfrm>
              <a:off x="0" y="76200"/>
              <a:ext cx="10122163" cy="732367"/>
            </a:xfrm>
            <a:prstGeom prst="rect">
              <a:avLst/>
            </a:prstGeom>
          </p:spPr>
          <p:txBody>
            <a:bodyPr lIns="0" tIns="0" rIns="0" bIns="0" rtlCol="0" anchor="t">
              <a:spAutoFit/>
            </a:bodyPr>
            <a:lstStyle/>
            <a:p>
              <a:pPr algn="ctr">
                <a:lnSpc>
                  <a:spcPts val="3999"/>
                </a:lnSpc>
              </a:pPr>
              <a:r>
                <a:rPr lang="en-US" sz="3999" b="1" spc="-139">
                  <a:solidFill>
                    <a:srgbClr val="012B1B"/>
                  </a:solidFill>
                  <a:latin typeface="Open Sauce Medium"/>
                  <a:ea typeface="Open Sauce Medium"/>
                  <a:cs typeface="Open Sauce Medium"/>
                  <a:sym typeface="Open Sauce Medium"/>
                </a:rPr>
                <a:t>Client Type vs Contract Status</a:t>
              </a:r>
            </a:p>
          </p:txBody>
        </p:sp>
        <p:sp>
          <p:nvSpPr>
            <p:cNvPr id="10" name="TextBox 10"/>
            <p:cNvSpPr txBox="1"/>
            <p:nvPr/>
          </p:nvSpPr>
          <p:spPr>
            <a:xfrm>
              <a:off x="0" y="1086998"/>
              <a:ext cx="10122163" cy="533400"/>
            </a:xfrm>
            <a:prstGeom prst="rect">
              <a:avLst/>
            </a:prstGeom>
          </p:spPr>
          <p:txBody>
            <a:bodyPr lIns="0" tIns="0" rIns="0" bIns="0" rtlCol="0" anchor="t">
              <a:spAutoFit/>
            </a:bodyPr>
            <a:lstStyle/>
            <a:p>
              <a:pPr algn="ctr">
                <a:lnSpc>
                  <a:spcPts val="3374"/>
                </a:lnSpc>
              </a:pPr>
              <a:r>
                <a:rPr lang="en-US" sz="2499" spc="-87">
                  <a:solidFill>
                    <a:srgbClr val="012B1B"/>
                  </a:solidFill>
                  <a:latin typeface="Open Sauce"/>
                  <a:ea typeface="Open Sauce"/>
                  <a:cs typeface="Open Sauce"/>
                  <a:sym typeface="Open Sauce"/>
                </a:rPr>
                <a:t>Repeating clients more likely to be approved, safer</a:t>
              </a:r>
            </a:p>
          </p:txBody>
        </p:sp>
      </p:grpSp>
      <p:sp>
        <p:nvSpPr>
          <p:cNvPr id="11" name="TextBox 11"/>
          <p:cNvSpPr txBox="1"/>
          <p:nvPr/>
        </p:nvSpPr>
        <p:spPr>
          <a:xfrm>
            <a:off x="1559570" y="9153525"/>
            <a:ext cx="3032621" cy="460602"/>
          </a:xfrm>
          <a:prstGeom prst="rect">
            <a:avLst/>
          </a:prstGeom>
        </p:spPr>
        <p:txBody>
          <a:bodyPr lIns="0" tIns="0" rIns="0" bIns="0" rtlCol="0" anchor="t">
            <a:spAutoFit/>
          </a:bodyPr>
          <a:lstStyle/>
          <a:p>
            <a:pPr algn="ctr">
              <a:lnSpc>
                <a:spcPts val="3888"/>
              </a:lnSpc>
              <a:spcBef>
                <a:spcPct val="0"/>
              </a:spcBef>
            </a:pPr>
            <a:r>
              <a:rPr lang="en-US" sz="2387">
                <a:solidFill>
                  <a:srgbClr val="012B1B"/>
                </a:solidFill>
                <a:latin typeface="Arimo"/>
                <a:ea typeface="Arimo"/>
                <a:cs typeface="Arimo"/>
                <a:sym typeface="Arimo"/>
              </a:rPr>
              <a:t> From Merged Dataset</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a:hlinkClick r:id="rId4" tooltip="https://github.com/vaibhavi-tec/EDA-for-Loan-Default-Analysis"/>
            </p:cNvPr>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563289" y="1682056"/>
            <a:ext cx="5213747" cy="7820620"/>
          </a:xfrm>
          <a:custGeom>
            <a:avLst/>
            <a:gdLst/>
            <a:ahLst/>
            <a:cxnLst/>
            <a:rect l="l" t="t" r="r" b="b"/>
            <a:pathLst>
              <a:path w="5213747" h="7820620">
                <a:moveTo>
                  <a:pt x="0" y="0"/>
                </a:moveTo>
                <a:lnTo>
                  <a:pt x="5213747" y="0"/>
                </a:lnTo>
                <a:lnTo>
                  <a:pt x="5213747" y="7820620"/>
                </a:lnTo>
                <a:lnTo>
                  <a:pt x="0" y="7820620"/>
                </a:lnTo>
                <a:lnTo>
                  <a:pt x="0" y="0"/>
                </a:lnTo>
                <a:close/>
              </a:path>
            </a:pathLst>
          </a:custGeom>
          <a:blipFill>
            <a:blip r:embed="rId5"/>
            <a:stretch>
              <a:fillRect/>
            </a:stretch>
          </a:blipFill>
        </p:spPr>
      </p:sp>
      <p:grpSp>
        <p:nvGrpSpPr>
          <p:cNvPr id="6" name="Group 6"/>
          <p:cNvGrpSpPr/>
          <p:nvPr/>
        </p:nvGrpSpPr>
        <p:grpSpPr>
          <a:xfrm>
            <a:off x="6685120" y="1028700"/>
            <a:ext cx="7088237" cy="1170149"/>
            <a:chOff x="0" y="0"/>
            <a:chExt cx="9450983" cy="1560199"/>
          </a:xfrm>
        </p:grpSpPr>
        <p:sp>
          <p:nvSpPr>
            <p:cNvPr id="7" name="Freeform 7"/>
            <p:cNvSpPr/>
            <p:nvPr/>
          </p:nvSpPr>
          <p:spPr>
            <a:xfrm>
              <a:off x="0" y="0"/>
              <a:ext cx="9450984" cy="1560199"/>
            </a:xfrm>
            <a:custGeom>
              <a:avLst/>
              <a:gdLst/>
              <a:ahLst/>
              <a:cxnLst/>
              <a:rect l="l" t="t" r="r" b="b"/>
              <a:pathLst>
                <a:path w="9450984" h="1560199">
                  <a:moveTo>
                    <a:pt x="0" y="0"/>
                  </a:moveTo>
                  <a:lnTo>
                    <a:pt x="9450984" y="0"/>
                  </a:lnTo>
                  <a:lnTo>
                    <a:pt x="9450984" y="1560199"/>
                  </a:lnTo>
                  <a:lnTo>
                    <a:pt x="0" y="1560199"/>
                  </a:lnTo>
                  <a:close/>
                </a:path>
              </a:pathLst>
            </a:custGeom>
            <a:solidFill>
              <a:srgbClr val="000000">
                <a:alpha val="0"/>
              </a:srgbClr>
            </a:solidFill>
          </p:spPr>
        </p:sp>
        <p:sp>
          <p:nvSpPr>
            <p:cNvPr id="8" name="TextBox 8"/>
            <p:cNvSpPr txBox="1"/>
            <p:nvPr/>
          </p:nvSpPr>
          <p:spPr>
            <a:xfrm>
              <a:off x="0" y="-47625"/>
              <a:ext cx="9450983" cy="1607824"/>
            </a:xfrm>
            <a:prstGeom prst="rect">
              <a:avLst/>
            </a:prstGeom>
          </p:spPr>
          <p:txBody>
            <a:bodyPr lIns="0" tIns="0" rIns="0" bIns="0" rtlCol="0" anchor="t"/>
            <a:lstStyle/>
            <a:p>
              <a:pPr algn="l">
                <a:lnSpc>
                  <a:spcPts val="7186"/>
                </a:lnSpc>
              </a:pPr>
              <a:r>
                <a:rPr lang="en-US" sz="5762" b="1">
                  <a:solidFill>
                    <a:srgbClr val="000000"/>
                  </a:solidFill>
                  <a:latin typeface="Arimo Bold"/>
                  <a:ea typeface="Arimo Bold"/>
                  <a:cs typeface="Arimo Bold"/>
                  <a:sym typeface="Arimo Bold"/>
                </a:rPr>
                <a:t>Conclusion</a:t>
              </a:r>
            </a:p>
          </p:txBody>
        </p:sp>
      </p:grpSp>
      <p:grpSp>
        <p:nvGrpSpPr>
          <p:cNvPr id="9" name="Group 9"/>
          <p:cNvGrpSpPr/>
          <p:nvPr/>
        </p:nvGrpSpPr>
        <p:grpSpPr>
          <a:xfrm>
            <a:off x="6685120" y="2880792"/>
            <a:ext cx="10574180" cy="5190386"/>
            <a:chOff x="0" y="0"/>
            <a:chExt cx="12606735" cy="6188075"/>
          </a:xfrm>
        </p:grpSpPr>
        <p:sp>
          <p:nvSpPr>
            <p:cNvPr id="10" name="Freeform 10"/>
            <p:cNvSpPr/>
            <p:nvPr/>
          </p:nvSpPr>
          <p:spPr>
            <a:xfrm>
              <a:off x="0" y="0"/>
              <a:ext cx="12606655" cy="6188075"/>
            </a:xfrm>
            <a:custGeom>
              <a:avLst/>
              <a:gdLst/>
              <a:ahLst/>
              <a:cxnLst/>
              <a:rect l="l" t="t" r="r" b="b"/>
              <a:pathLst>
                <a:path w="12606655" h="6188075">
                  <a:moveTo>
                    <a:pt x="0" y="165100"/>
                  </a:moveTo>
                  <a:cubicBezTo>
                    <a:pt x="0" y="73914"/>
                    <a:pt x="74041" y="0"/>
                    <a:pt x="165227" y="0"/>
                  </a:cubicBezTo>
                  <a:lnTo>
                    <a:pt x="12441428" y="0"/>
                  </a:lnTo>
                  <a:lnTo>
                    <a:pt x="12441428" y="6350"/>
                  </a:lnTo>
                  <a:lnTo>
                    <a:pt x="12441428" y="0"/>
                  </a:lnTo>
                  <a:cubicBezTo>
                    <a:pt x="12532741" y="0"/>
                    <a:pt x="12606655" y="73914"/>
                    <a:pt x="12606655" y="165100"/>
                  </a:cubicBezTo>
                  <a:lnTo>
                    <a:pt x="12600305" y="165100"/>
                  </a:lnTo>
                  <a:lnTo>
                    <a:pt x="12606655" y="165100"/>
                  </a:lnTo>
                  <a:lnTo>
                    <a:pt x="12606655" y="6022975"/>
                  </a:lnTo>
                  <a:lnTo>
                    <a:pt x="12600305" y="6022975"/>
                  </a:lnTo>
                  <a:lnTo>
                    <a:pt x="12606655" y="6022975"/>
                  </a:lnTo>
                  <a:cubicBezTo>
                    <a:pt x="12606655" y="6114161"/>
                    <a:pt x="12532614" y="6188075"/>
                    <a:pt x="12441428" y="6188075"/>
                  </a:cubicBezTo>
                  <a:lnTo>
                    <a:pt x="12441428" y="6181725"/>
                  </a:lnTo>
                  <a:lnTo>
                    <a:pt x="12441428" y="6188075"/>
                  </a:lnTo>
                  <a:lnTo>
                    <a:pt x="165227" y="6188075"/>
                  </a:lnTo>
                  <a:lnTo>
                    <a:pt x="165227" y="6181725"/>
                  </a:lnTo>
                  <a:lnTo>
                    <a:pt x="165227" y="6188075"/>
                  </a:lnTo>
                  <a:cubicBezTo>
                    <a:pt x="73914" y="6188075"/>
                    <a:pt x="0" y="6114161"/>
                    <a:pt x="0" y="6022975"/>
                  </a:cubicBezTo>
                  <a:lnTo>
                    <a:pt x="0" y="165100"/>
                  </a:lnTo>
                  <a:lnTo>
                    <a:pt x="6350" y="165100"/>
                  </a:lnTo>
                  <a:lnTo>
                    <a:pt x="0" y="165100"/>
                  </a:lnTo>
                  <a:moveTo>
                    <a:pt x="12700" y="165100"/>
                  </a:moveTo>
                  <a:lnTo>
                    <a:pt x="12700" y="6022975"/>
                  </a:lnTo>
                  <a:lnTo>
                    <a:pt x="6350" y="6022975"/>
                  </a:lnTo>
                  <a:lnTo>
                    <a:pt x="12700" y="6022975"/>
                  </a:lnTo>
                  <a:cubicBezTo>
                    <a:pt x="12700" y="6107176"/>
                    <a:pt x="81026" y="6175375"/>
                    <a:pt x="165227" y="6175375"/>
                  </a:cubicBezTo>
                  <a:lnTo>
                    <a:pt x="12441428" y="6175375"/>
                  </a:lnTo>
                  <a:cubicBezTo>
                    <a:pt x="12525756" y="6175375"/>
                    <a:pt x="12593955" y="6107176"/>
                    <a:pt x="12593955" y="6022975"/>
                  </a:cubicBezTo>
                  <a:lnTo>
                    <a:pt x="12593955" y="165100"/>
                  </a:lnTo>
                  <a:cubicBezTo>
                    <a:pt x="12593955" y="80899"/>
                    <a:pt x="12525629" y="12700"/>
                    <a:pt x="12441428" y="12700"/>
                  </a:cubicBezTo>
                  <a:lnTo>
                    <a:pt x="165227" y="12700"/>
                  </a:lnTo>
                  <a:lnTo>
                    <a:pt x="165227" y="6350"/>
                  </a:lnTo>
                  <a:lnTo>
                    <a:pt x="165227" y="12700"/>
                  </a:lnTo>
                  <a:cubicBezTo>
                    <a:pt x="81026" y="12700"/>
                    <a:pt x="12700" y="80899"/>
                    <a:pt x="12700" y="165100"/>
                  </a:cubicBezTo>
                  <a:close/>
                </a:path>
              </a:pathLst>
            </a:custGeom>
            <a:solidFill>
              <a:srgbClr val="000000">
                <a:alpha val="392"/>
              </a:srgbClr>
            </a:solidFill>
          </p:spPr>
        </p:sp>
      </p:grpSp>
      <p:grpSp>
        <p:nvGrpSpPr>
          <p:cNvPr id="11" name="Group 11"/>
          <p:cNvGrpSpPr/>
          <p:nvPr/>
        </p:nvGrpSpPr>
        <p:grpSpPr>
          <a:xfrm>
            <a:off x="6701099" y="2896771"/>
            <a:ext cx="10542222" cy="909116"/>
            <a:chOff x="0" y="0"/>
            <a:chExt cx="12568635" cy="1083865"/>
          </a:xfrm>
        </p:grpSpPr>
        <p:sp>
          <p:nvSpPr>
            <p:cNvPr id="12" name="Freeform 12"/>
            <p:cNvSpPr/>
            <p:nvPr/>
          </p:nvSpPr>
          <p:spPr>
            <a:xfrm>
              <a:off x="0" y="0"/>
              <a:ext cx="12568682" cy="1083818"/>
            </a:xfrm>
            <a:custGeom>
              <a:avLst/>
              <a:gdLst/>
              <a:ahLst/>
              <a:cxnLst/>
              <a:rect l="l" t="t" r="r" b="b"/>
              <a:pathLst>
                <a:path w="12568682" h="1083818">
                  <a:moveTo>
                    <a:pt x="0" y="0"/>
                  </a:moveTo>
                  <a:lnTo>
                    <a:pt x="12568682" y="0"/>
                  </a:lnTo>
                  <a:lnTo>
                    <a:pt x="12568682" y="1083818"/>
                  </a:lnTo>
                  <a:lnTo>
                    <a:pt x="0" y="1083818"/>
                  </a:lnTo>
                  <a:close/>
                </a:path>
              </a:pathLst>
            </a:custGeom>
            <a:solidFill>
              <a:srgbClr val="FFFFFF">
                <a:alpha val="0"/>
              </a:srgbClr>
            </a:solidFill>
          </p:spPr>
        </p:sp>
      </p:grpSp>
      <p:grpSp>
        <p:nvGrpSpPr>
          <p:cNvPr id="13" name="Group 13"/>
          <p:cNvGrpSpPr/>
          <p:nvPr/>
        </p:nvGrpSpPr>
        <p:grpSpPr>
          <a:xfrm>
            <a:off x="7018175" y="3097669"/>
            <a:ext cx="4631633" cy="536863"/>
            <a:chOff x="0" y="0"/>
            <a:chExt cx="5521920" cy="640058"/>
          </a:xfrm>
        </p:grpSpPr>
        <p:sp>
          <p:nvSpPr>
            <p:cNvPr id="14" name="Freeform 14"/>
            <p:cNvSpPr/>
            <p:nvPr/>
          </p:nvSpPr>
          <p:spPr>
            <a:xfrm>
              <a:off x="0" y="0"/>
              <a:ext cx="5521920" cy="640058"/>
            </a:xfrm>
            <a:custGeom>
              <a:avLst/>
              <a:gdLst/>
              <a:ahLst/>
              <a:cxnLst/>
              <a:rect l="l" t="t" r="r" b="b"/>
              <a:pathLst>
                <a:path w="5521920" h="640058">
                  <a:moveTo>
                    <a:pt x="0" y="0"/>
                  </a:moveTo>
                  <a:lnTo>
                    <a:pt x="5521920" y="0"/>
                  </a:lnTo>
                  <a:lnTo>
                    <a:pt x="5521920" y="640058"/>
                  </a:lnTo>
                  <a:lnTo>
                    <a:pt x="0" y="640058"/>
                  </a:lnTo>
                  <a:close/>
                </a:path>
              </a:pathLst>
            </a:custGeom>
            <a:solidFill>
              <a:srgbClr val="000000">
                <a:alpha val="0"/>
              </a:srgbClr>
            </a:solidFill>
          </p:spPr>
        </p:sp>
        <p:sp>
          <p:nvSpPr>
            <p:cNvPr id="15" name="TextBox 15"/>
            <p:cNvSpPr txBox="1"/>
            <p:nvPr/>
          </p:nvSpPr>
          <p:spPr>
            <a:xfrm>
              <a:off x="0" y="-104775"/>
              <a:ext cx="5521920" cy="744833"/>
            </a:xfrm>
            <a:prstGeom prst="rect">
              <a:avLst/>
            </a:prstGeom>
          </p:spPr>
          <p:txBody>
            <a:bodyPr lIns="0" tIns="0" rIns="0" bIns="0" rtlCol="0" anchor="t"/>
            <a:lstStyle/>
            <a:p>
              <a:pPr algn="l">
                <a:lnSpc>
                  <a:spcPts val="3888"/>
                </a:lnSpc>
              </a:pPr>
              <a:r>
                <a:rPr lang="en-US" sz="2387" b="1">
                  <a:solidFill>
                    <a:srgbClr val="000000"/>
                  </a:solidFill>
                  <a:latin typeface="Arimo Bold"/>
                  <a:ea typeface="Arimo Bold"/>
                  <a:cs typeface="Arimo Bold"/>
                  <a:sym typeface="Arimo Bold"/>
                </a:rPr>
                <a:t>Customer Profile</a:t>
              </a:r>
            </a:p>
          </p:txBody>
        </p:sp>
      </p:grpSp>
      <p:grpSp>
        <p:nvGrpSpPr>
          <p:cNvPr id="16" name="Group 16"/>
          <p:cNvGrpSpPr/>
          <p:nvPr/>
        </p:nvGrpSpPr>
        <p:grpSpPr>
          <a:xfrm>
            <a:off x="12294611" y="3097669"/>
            <a:ext cx="4631633" cy="536863"/>
            <a:chOff x="0" y="0"/>
            <a:chExt cx="5521920" cy="640058"/>
          </a:xfrm>
        </p:grpSpPr>
        <p:sp>
          <p:nvSpPr>
            <p:cNvPr id="17" name="Freeform 17"/>
            <p:cNvSpPr/>
            <p:nvPr/>
          </p:nvSpPr>
          <p:spPr>
            <a:xfrm>
              <a:off x="0" y="0"/>
              <a:ext cx="5521920" cy="640058"/>
            </a:xfrm>
            <a:custGeom>
              <a:avLst/>
              <a:gdLst/>
              <a:ahLst/>
              <a:cxnLst/>
              <a:rect l="l" t="t" r="r" b="b"/>
              <a:pathLst>
                <a:path w="5521920" h="640058">
                  <a:moveTo>
                    <a:pt x="0" y="0"/>
                  </a:moveTo>
                  <a:lnTo>
                    <a:pt x="5521920" y="0"/>
                  </a:lnTo>
                  <a:lnTo>
                    <a:pt x="5521920" y="640058"/>
                  </a:lnTo>
                  <a:lnTo>
                    <a:pt x="0" y="640058"/>
                  </a:lnTo>
                  <a:close/>
                </a:path>
              </a:pathLst>
            </a:custGeom>
            <a:solidFill>
              <a:srgbClr val="000000">
                <a:alpha val="0"/>
              </a:srgbClr>
            </a:solidFill>
          </p:spPr>
        </p:sp>
        <p:sp>
          <p:nvSpPr>
            <p:cNvPr id="18" name="TextBox 18"/>
            <p:cNvSpPr txBox="1"/>
            <p:nvPr/>
          </p:nvSpPr>
          <p:spPr>
            <a:xfrm>
              <a:off x="0" y="-104775"/>
              <a:ext cx="5521920" cy="744833"/>
            </a:xfrm>
            <a:prstGeom prst="rect">
              <a:avLst/>
            </a:prstGeom>
          </p:spPr>
          <p:txBody>
            <a:bodyPr lIns="0" tIns="0" rIns="0" bIns="0" rtlCol="0" anchor="t"/>
            <a:lstStyle/>
            <a:p>
              <a:pPr algn="l">
                <a:lnSpc>
                  <a:spcPts val="3888"/>
                </a:lnSpc>
              </a:pPr>
              <a:r>
                <a:rPr lang="en-US" sz="2387" b="1">
                  <a:solidFill>
                    <a:srgbClr val="000000"/>
                  </a:solidFill>
                  <a:latin typeface="Arimo Bold"/>
                  <a:ea typeface="Arimo Bold"/>
                  <a:cs typeface="Arimo Bold"/>
                  <a:sym typeface="Arimo Bold"/>
                </a:rPr>
                <a:t>Risk Factors</a:t>
              </a:r>
            </a:p>
          </p:txBody>
        </p:sp>
      </p:grpSp>
      <p:grpSp>
        <p:nvGrpSpPr>
          <p:cNvPr id="19" name="Group 19"/>
          <p:cNvGrpSpPr/>
          <p:nvPr/>
        </p:nvGrpSpPr>
        <p:grpSpPr>
          <a:xfrm>
            <a:off x="6701099" y="3805888"/>
            <a:ext cx="10542222" cy="1416437"/>
            <a:chOff x="0" y="0"/>
            <a:chExt cx="12568635" cy="1688703"/>
          </a:xfrm>
        </p:grpSpPr>
        <p:sp>
          <p:nvSpPr>
            <p:cNvPr id="20" name="Freeform 20"/>
            <p:cNvSpPr/>
            <p:nvPr/>
          </p:nvSpPr>
          <p:spPr>
            <a:xfrm>
              <a:off x="0" y="0"/>
              <a:ext cx="12568682" cy="1688719"/>
            </a:xfrm>
            <a:custGeom>
              <a:avLst/>
              <a:gdLst/>
              <a:ahLst/>
              <a:cxnLst/>
              <a:rect l="l" t="t" r="r" b="b"/>
              <a:pathLst>
                <a:path w="12568682" h="1688719">
                  <a:moveTo>
                    <a:pt x="0" y="0"/>
                  </a:moveTo>
                  <a:lnTo>
                    <a:pt x="12568682" y="0"/>
                  </a:lnTo>
                  <a:lnTo>
                    <a:pt x="12568682" y="1688719"/>
                  </a:lnTo>
                  <a:lnTo>
                    <a:pt x="0" y="1688719"/>
                  </a:lnTo>
                  <a:close/>
                </a:path>
              </a:pathLst>
            </a:custGeom>
            <a:solidFill>
              <a:srgbClr val="000000">
                <a:alpha val="0"/>
              </a:srgbClr>
            </a:solidFill>
          </p:spPr>
        </p:sp>
      </p:grpSp>
      <p:grpSp>
        <p:nvGrpSpPr>
          <p:cNvPr id="21" name="Group 21"/>
          <p:cNvGrpSpPr/>
          <p:nvPr/>
        </p:nvGrpSpPr>
        <p:grpSpPr>
          <a:xfrm>
            <a:off x="7018175" y="4006785"/>
            <a:ext cx="4631633" cy="1080135"/>
            <a:chOff x="0" y="0"/>
            <a:chExt cx="5521920" cy="1287758"/>
          </a:xfrm>
        </p:grpSpPr>
        <p:sp>
          <p:nvSpPr>
            <p:cNvPr id="22" name="Freeform 22"/>
            <p:cNvSpPr/>
            <p:nvPr/>
          </p:nvSpPr>
          <p:spPr>
            <a:xfrm>
              <a:off x="0" y="0"/>
              <a:ext cx="5521920" cy="1287758"/>
            </a:xfrm>
            <a:custGeom>
              <a:avLst/>
              <a:gdLst/>
              <a:ahLst/>
              <a:cxnLst/>
              <a:rect l="l" t="t" r="r" b="b"/>
              <a:pathLst>
                <a:path w="5521920" h="1287758">
                  <a:moveTo>
                    <a:pt x="0" y="0"/>
                  </a:moveTo>
                  <a:lnTo>
                    <a:pt x="5521920" y="0"/>
                  </a:lnTo>
                  <a:lnTo>
                    <a:pt x="5521920" y="1287758"/>
                  </a:lnTo>
                  <a:lnTo>
                    <a:pt x="0" y="1287758"/>
                  </a:lnTo>
                  <a:close/>
                </a:path>
              </a:pathLst>
            </a:custGeom>
            <a:solidFill>
              <a:srgbClr val="000000">
                <a:alpha val="0"/>
              </a:srgbClr>
            </a:solidFill>
          </p:spPr>
        </p:sp>
        <p:sp>
          <p:nvSpPr>
            <p:cNvPr id="23" name="TextBox 23"/>
            <p:cNvSpPr txBox="1"/>
            <p:nvPr/>
          </p:nvSpPr>
          <p:spPr>
            <a:xfrm>
              <a:off x="0" y="-104775"/>
              <a:ext cx="5521920" cy="1392533"/>
            </a:xfrm>
            <a:prstGeom prst="rect">
              <a:avLst/>
            </a:prstGeom>
          </p:spPr>
          <p:txBody>
            <a:bodyPr lIns="0" tIns="0" rIns="0" bIns="0" rtlCol="0" anchor="t"/>
            <a:lstStyle/>
            <a:p>
              <a:pPr algn="l">
                <a:lnSpc>
                  <a:spcPts val="3888"/>
                </a:lnSpc>
              </a:pPr>
              <a:r>
                <a:rPr lang="en-US" sz="2387">
                  <a:solidFill>
                    <a:srgbClr val="000000"/>
                  </a:solidFill>
                  <a:latin typeface="Arimo"/>
                  <a:ea typeface="Arimo"/>
                  <a:cs typeface="Arimo"/>
                  <a:sym typeface="Arimo"/>
                </a:rPr>
                <a:t>Most customers are non-defaulters</a:t>
              </a:r>
            </a:p>
          </p:txBody>
        </p:sp>
      </p:grpSp>
      <p:grpSp>
        <p:nvGrpSpPr>
          <p:cNvPr id="24" name="Group 24"/>
          <p:cNvGrpSpPr/>
          <p:nvPr/>
        </p:nvGrpSpPr>
        <p:grpSpPr>
          <a:xfrm>
            <a:off x="12294611" y="4006785"/>
            <a:ext cx="4631633" cy="1080135"/>
            <a:chOff x="0" y="0"/>
            <a:chExt cx="5521920" cy="1287758"/>
          </a:xfrm>
        </p:grpSpPr>
        <p:sp>
          <p:nvSpPr>
            <p:cNvPr id="25" name="Freeform 25"/>
            <p:cNvSpPr/>
            <p:nvPr/>
          </p:nvSpPr>
          <p:spPr>
            <a:xfrm>
              <a:off x="0" y="0"/>
              <a:ext cx="5521920" cy="1287758"/>
            </a:xfrm>
            <a:custGeom>
              <a:avLst/>
              <a:gdLst/>
              <a:ahLst/>
              <a:cxnLst/>
              <a:rect l="l" t="t" r="r" b="b"/>
              <a:pathLst>
                <a:path w="5521920" h="1287758">
                  <a:moveTo>
                    <a:pt x="0" y="0"/>
                  </a:moveTo>
                  <a:lnTo>
                    <a:pt x="5521920" y="0"/>
                  </a:lnTo>
                  <a:lnTo>
                    <a:pt x="5521920" y="1287758"/>
                  </a:lnTo>
                  <a:lnTo>
                    <a:pt x="0" y="1287758"/>
                  </a:lnTo>
                  <a:close/>
                </a:path>
              </a:pathLst>
            </a:custGeom>
            <a:solidFill>
              <a:srgbClr val="000000">
                <a:alpha val="0"/>
              </a:srgbClr>
            </a:solidFill>
          </p:spPr>
        </p:sp>
        <p:sp>
          <p:nvSpPr>
            <p:cNvPr id="26" name="TextBox 26"/>
            <p:cNvSpPr txBox="1"/>
            <p:nvPr/>
          </p:nvSpPr>
          <p:spPr>
            <a:xfrm>
              <a:off x="0" y="-104775"/>
              <a:ext cx="5521920" cy="1392533"/>
            </a:xfrm>
            <a:prstGeom prst="rect">
              <a:avLst/>
            </a:prstGeom>
          </p:spPr>
          <p:txBody>
            <a:bodyPr lIns="0" tIns="0" rIns="0" bIns="0" rtlCol="0" anchor="t"/>
            <a:lstStyle/>
            <a:p>
              <a:pPr algn="l">
                <a:lnSpc>
                  <a:spcPts val="3888"/>
                </a:lnSpc>
              </a:pPr>
              <a:r>
                <a:rPr lang="en-US" sz="2387">
                  <a:solidFill>
                    <a:srgbClr val="000000"/>
                  </a:solidFill>
                  <a:latin typeface="Arimo"/>
                  <a:ea typeface="Arimo"/>
                  <a:cs typeface="Arimo"/>
                  <a:sym typeface="Arimo"/>
                </a:rPr>
                <a:t>Lower-income customers show higher risk</a:t>
              </a:r>
            </a:p>
          </p:txBody>
        </p:sp>
      </p:grpSp>
      <p:grpSp>
        <p:nvGrpSpPr>
          <p:cNvPr id="27" name="Group 27"/>
          <p:cNvGrpSpPr/>
          <p:nvPr/>
        </p:nvGrpSpPr>
        <p:grpSpPr>
          <a:xfrm>
            <a:off x="6701099" y="5222326"/>
            <a:ext cx="10542222" cy="1416437"/>
            <a:chOff x="0" y="0"/>
            <a:chExt cx="12568635" cy="1688703"/>
          </a:xfrm>
        </p:grpSpPr>
        <p:sp>
          <p:nvSpPr>
            <p:cNvPr id="28" name="Freeform 28"/>
            <p:cNvSpPr/>
            <p:nvPr/>
          </p:nvSpPr>
          <p:spPr>
            <a:xfrm>
              <a:off x="0" y="0"/>
              <a:ext cx="12568682" cy="1688719"/>
            </a:xfrm>
            <a:custGeom>
              <a:avLst/>
              <a:gdLst/>
              <a:ahLst/>
              <a:cxnLst/>
              <a:rect l="l" t="t" r="r" b="b"/>
              <a:pathLst>
                <a:path w="12568682" h="1688719">
                  <a:moveTo>
                    <a:pt x="0" y="0"/>
                  </a:moveTo>
                  <a:lnTo>
                    <a:pt x="12568682" y="0"/>
                  </a:lnTo>
                  <a:lnTo>
                    <a:pt x="12568682" y="1688719"/>
                  </a:lnTo>
                  <a:lnTo>
                    <a:pt x="0" y="1688719"/>
                  </a:lnTo>
                  <a:close/>
                </a:path>
              </a:pathLst>
            </a:custGeom>
            <a:solidFill>
              <a:srgbClr val="FFFFFF">
                <a:alpha val="0"/>
              </a:srgbClr>
            </a:solidFill>
          </p:spPr>
        </p:sp>
      </p:grpSp>
      <p:grpSp>
        <p:nvGrpSpPr>
          <p:cNvPr id="29" name="Group 29"/>
          <p:cNvGrpSpPr/>
          <p:nvPr/>
        </p:nvGrpSpPr>
        <p:grpSpPr>
          <a:xfrm>
            <a:off x="7018175" y="5423223"/>
            <a:ext cx="4631633" cy="1080135"/>
            <a:chOff x="0" y="0"/>
            <a:chExt cx="5521920" cy="1287758"/>
          </a:xfrm>
        </p:grpSpPr>
        <p:sp>
          <p:nvSpPr>
            <p:cNvPr id="30" name="Freeform 30"/>
            <p:cNvSpPr/>
            <p:nvPr/>
          </p:nvSpPr>
          <p:spPr>
            <a:xfrm>
              <a:off x="0" y="0"/>
              <a:ext cx="5521920" cy="1287758"/>
            </a:xfrm>
            <a:custGeom>
              <a:avLst/>
              <a:gdLst/>
              <a:ahLst/>
              <a:cxnLst/>
              <a:rect l="l" t="t" r="r" b="b"/>
              <a:pathLst>
                <a:path w="5521920" h="1287758">
                  <a:moveTo>
                    <a:pt x="0" y="0"/>
                  </a:moveTo>
                  <a:lnTo>
                    <a:pt x="5521920" y="0"/>
                  </a:lnTo>
                  <a:lnTo>
                    <a:pt x="5521920" y="1287758"/>
                  </a:lnTo>
                  <a:lnTo>
                    <a:pt x="0" y="1287758"/>
                  </a:lnTo>
                  <a:close/>
                </a:path>
              </a:pathLst>
            </a:custGeom>
            <a:solidFill>
              <a:srgbClr val="000000">
                <a:alpha val="0"/>
              </a:srgbClr>
            </a:solidFill>
          </p:spPr>
        </p:sp>
        <p:sp>
          <p:nvSpPr>
            <p:cNvPr id="31" name="TextBox 31"/>
            <p:cNvSpPr txBox="1"/>
            <p:nvPr/>
          </p:nvSpPr>
          <p:spPr>
            <a:xfrm>
              <a:off x="0" y="-104775"/>
              <a:ext cx="5521920" cy="1392533"/>
            </a:xfrm>
            <a:prstGeom prst="rect">
              <a:avLst/>
            </a:prstGeom>
          </p:spPr>
          <p:txBody>
            <a:bodyPr lIns="0" tIns="0" rIns="0" bIns="0" rtlCol="0" anchor="t"/>
            <a:lstStyle/>
            <a:p>
              <a:pPr algn="l">
                <a:lnSpc>
                  <a:spcPts val="3888"/>
                </a:lnSpc>
              </a:pPr>
              <a:r>
                <a:rPr lang="en-US" sz="2387">
                  <a:solidFill>
                    <a:srgbClr val="000000"/>
                  </a:solidFill>
                  <a:latin typeface="Arimo"/>
                  <a:ea typeface="Arimo"/>
                  <a:cs typeface="Arimo"/>
                  <a:sym typeface="Arimo"/>
                </a:rPr>
                <a:t>Secondary education common among defaulters</a:t>
              </a:r>
            </a:p>
          </p:txBody>
        </p:sp>
      </p:grpSp>
      <p:grpSp>
        <p:nvGrpSpPr>
          <p:cNvPr id="32" name="Group 32"/>
          <p:cNvGrpSpPr/>
          <p:nvPr/>
        </p:nvGrpSpPr>
        <p:grpSpPr>
          <a:xfrm>
            <a:off x="12294611" y="5423223"/>
            <a:ext cx="4631633" cy="1080135"/>
            <a:chOff x="0" y="0"/>
            <a:chExt cx="5521920" cy="1287758"/>
          </a:xfrm>
        </p:grpSpPr>
        <p:sp>
          <p:nvSpPr>
            <p:cNvPr id="33" name="Freeform 33"/>
            <p:cNvSpPr/>
            <p:nvPr/>
          </p:nvSpPr>
          <p:spPr>
            <a:xfrm>
              <a:off x="0" y="0"/>
              <a:ext cx="5521920" cy="1287758"/>
            </a:xfrm>
            <a:custGeom>
              <a:avLst/>
              <a:gdLst/>
              <a:ahLst/>
              <a:cxnLst/>
              <a:rect l="l" t="t" r="r" b="b"/>
              <a:pathLst>
                <a:path w="5521920" h="1287758">
                  <a:moveTo>
                    <a:pt x="0" y="0"/>
                  </a:moveTo>
                  <a:lnTo>
                    <a:pt x="5521920" y="0"/>
                  </a:lnTo>
                  <a:lnTo>
                    <a:pt x="5521920" y="1287758"/>
                  </a:lnTo>
                  <a:lnTo>
                    <a:pt x="0" y="1287758"/>
                  </a:lnTo>
                  <a:close/>
                </a:path>
              </a:pathLst>
            </a:custGeom>
            <a:solidFill>
              <a:srgbClr val="000000">
                <a:alpha val="0"/>
              </a:srgbClr>
            </a:solidFill>
          </p:spPr>
        </p:sp>
        <p:sp>
          <p:nvSpPr>
            <p:cNvPr id="34" name="TextBox 34"/>
            <p:cNvSpPr txBox="1"/>
            <p:nvPr/>
          </p:nvSpPr>
          <p:spPr>
            <a:xfrm>
              <a:off x="0" y="-104775"/>
              <a:ext cx="5521920" cy="1392533"/>
            </a:xfrm>
            <a:prstGeom prst="rect">
              <a:avLst/>
            </a:prstGeom>
          </p:spPr>
          <p:txBody>
            <a:bodyPr lIns="0" tIns="0" rIns="0" bIns="0" rtlCol="0" anchor="t"/>
            <a:lstStyle/>
            <a:p>
              <a:pPr algn="l">
                <a:lnSpc>
                  <a:spcPts val="3888"/>
                </a:lnSpc>
              </a:pPr>
              <a:r>
                <a:rPr lang="en-US" sz="2387">
                  <a:solidFill>
                    <a:srgbClr val="000000"/>
                  </a:solidFill>
                  <a:latin typeface="Arimo"/>
                  <a:ea typeface="Arimo"/>
                  <a:cs typeface="Arimo"/>
                  <a:sym typeface="Arimo"/>
                </a:rPr>
                <a:t>Younger customers have higher default rates</a:t>
              </a:r>
            </a:p>
          </p:txBody>
        </p:sp>
      </p:grpSp>
      <p:grpSp>
        <p:nvGrpSpPr>
          <p:cNvPr id="35" name="Group 35"/>
          <p:cNvGrpSpPr/>
          <p:nvPr/>
        </p:nvGrpSpPr>
        <p:grpSpPr>
          <a:xfrm>
            <a:off x="6701099" y="6638762"/>
            <a:ext cx="10542222" cy="1416437"/>
            <a:chOff x="0" y="0"/>
            <a:chExt cx="12568635" cy="1688703"/>
          </a:xfrm>
        </p:grpSpPr>
        <p:sp>
          <p:nvSpPr>
            <p:cNvPr id="36" name="Freeform 36"/>
            <p:cNvSpPr/>
            <p:nvPr/>
          </p:nvSpPr>
          <p:spPr>
            <a:xfrm>
              <a:off x="0" y="0"/>
              <a:ext cx="12568682" cy="1688719"/>
            </a:xfrm>
            <a:custGeom>
              <a:avLst/>
              <a:gdLst/>
              <a:ahLst/>
              <a:cxnLst/>
              <a:rect l="l" t="t" r="r" b="b"/>
              <a:pathLst>
                <a:path w="12568682" h="1688719">
                  <a:moveTo>
                    <a:pt x="0" y="0"/>
                  </a:moveTo>
                  <a:lnTo>
                    <a:pt x="12568682" y="0"/>
                  </a:lnTo>
                  <a:lnTo>
                    <a:pt x="12568682" y="1688719"/>
                  </a:lnTo>
                  <a:lnTo>
                    <a:pt x="0" y="1688719"/>
                  </a:lnTo>
                  <a:close/>
                </a:path>
              </a:pathLst>
            </a:custGeom>
            <a:solidFill>
              <a:srgbClr val="000000">
                <a:alpha val="0"/>
              </a:srgbClr>
            </a:solidFill>
          </p:spPr>
        </p:sp>
      </p:grpSp>
      <p:grpSp>
        <p:nvGrpSpPr>
          <p:cNvPr id="37" name="Group 37"/>
          <p:cNvGrpSpPr/>
          <p:nvPr/>
        </p:nvGrpSpPr>
        <p:grpSpPr>
          <a:xfrm>
            <a:off x="7018175" y="6839660"/>
            <a:ext cx="4631633" cy="1080135"/>
            <a:chOff x="0" y="0"/>
            <a:chExt cx="5521920" cy="1287758"/>
          </a:xfrm>
        </p:grpSpPr>
        <p:sp>
          <p:nvSpPr>
            <p:cNvPr id="38" name="Freeform 38"/>
            <p:cNvSpPr/>
            <p:nvPr/>
          </p:nvSpPr>
          <p:spPr>
            <a:xfrm>
              <a:off x="0" y="0"/>
              <a:ext cx="5521920" cy="1287758"/>
            </a:xfrm>
            <a:custGeom>
              <a:avLst/>
              <a:gdLst/>
              <a:ahLst/>
              <a:cxnLst/>
              <a:rect l="l" t="t" r="r" b="b"/>
              <a:pathLst>
                <a:path w="5521920" h="1287758">
                  <a:moveTo>
                    <a:pt x="0" y="0"/>
                  </a:moveTo>
                  <a:lnTo>
                    <a:pt x="5521920" y="0"/>
                  </a:lnTo>
                  <a:lnTo>
                    <a:pt x="5521920" y="1287758"/>
                  </a:lnTo>
                  <a:lnTo>
                    <a:pt x="0" y="1287758"/>
                  </a:lnTo>
                  <a:close/>
                </a:path>
              </a:pathLst>
            </a:custGeom>
            <a:solidFill>
              <a:srgbClr val="000000">
                <a:alpha val="0"/>
              </a:srgbClr>
            </a:solidFill>
          </p:spPr>
        </p:sp>
        <p:sp>
          <p:nvSpPr>
            <p:cNvPr id="39" name="TextBox 39"/>
            <p:cNvSpPr txBox="1"/>
            <p:nvPr/>
          </p:nvSpPr>
          <p:spPr>
            <a:xfrm>
              <a:off x="0" y="-104775"/>
              <a:ext cx="5521920" cy="1392533"/>
            </a:xfrm>
            <a:prstGeom prst="rect">
              <a:avLst/>
            </a:prstGeom>
          </p:spPr>
          <p:txBody>
            <a:bodyPr lIns="0" tIns="0" rIns="0" bIns="0" rtlCol="0" anchor="t"/>
            <a:lstStyle/>
            <a:p>
              <a:pPr algn="l">
                <a:lnSpc>
                  <a:spcPts val="3888"/>
                </a:lnSpc>
              </a:pPr>
              <a:r>
                <a:rPr lang="en-US" sz="2387">
                  <a:solidFill>
                    <a:srgbClr val="000000"/>
                  </a:solidFill>
                  <a:latin typeface="Arimo"/>
                  <a:ea typeface="Arimo"/>
                  <a:cs typeface="Arimo"/>
                  <a:sym typeface="Arimo"/>
                </a:rPr>
                <a:t>Application activity highest on weekdays</a:t>
              </a:r>
            </a:p>
          </p:txBody>
        </p:sp>
      </p:grpSp>
      <p:grpSp>
        <p:nvGrpSpPr>
          <p:cNvPr id="40" name="Group 40"/>
          <p:cNvGrpSpPr/>
          <p:nvPr/>
        </p:nvGrpSpPr>
        <p:grpSpPr>
          <a:xfrm>
            <a:off x="12294611" y="6839660"/>
            <a:ext cx="4631633" cy="1080135"/>
            <a:chOff x="0" y="0"/>
            <a:chExt cx="5521920" cy="1287758"/>
          </a:xfrm>
        </p:grpSpPr>
        <p:sp>
          <p:nvSpPr>
            <p:cNvPr id="41" name="Freeform 41"/>
            <p:cNvSpPr/>
            <p:nvPr/>
          </p:nvSpPr>
          <p:spPr>
            <a:xfrm>
              <a:off x="0" y="0"/>
              <a:ext cx="5521920" cy="1287758"/>
            </a:xfrm>
            <a:custGeom>
              <a:avLst/>
              <a:gdLst/>
              <a:ahLst/>
              <a:cxnLst/>
              <a:rect l="l" t="t" r="r" b="b"/>
              <a:pathLst>
                <a:path w="5521920" h="1287758">
                  <a:moveTo>
                    <a:pt x="0" y="0"/>
                  </a:moveTo>
                  <a:lnTo>
                    <a:pt x="5521920" y="0"/>
                  </a:lnTo>
                  <a:lnTo>
                    <a:pt x="5521920" y="1287758"/>
                  </a:lnTo>
                  <a:lnTo>
                    <a:pt x="0" y="1287758"/>
                  </a:lnTo>
                  <a:close/>
                </a:path>
              </a:pathLst>
            </a:custGeom>
            <a:solidFill>
              <a:srgbClr val="000000">
                <a:alpha val="0"/>
              </a:srgbClr>
            </a:solidFill>
          </p:spPr>
        </p:sp>
        <p:sp>
          <p:nvSpPr>
            <p:cNvPr id="42" name="TextBox 42"/>
            <p:cNvSpPr txBox="1"/>
            <p:nvPr/>
          </p:nvSpPr>
          <p:spPr>
            <a:xfrm>
              <a:off x="0" y="-104775"/>
              <a:ext cx="5521920" cy="1392533"/>
            </a:xfrm>
            <a:prstGeom prst="rect">
              <a:avLst/>
            </a:prstGeom>
          </p:spPr>
          <p:txBody>
            <a:bodyPr lIns="0" tIns="0" rIns="0" bIns="0" rtlCol="0" anchor="t"/>
            <a:lstStyle/>
            <a:p>
              <a:pPr algn="l">
                <a:lnSpc>
                  <a:spcPts val="3888"/>
                </a:lnSpc>
              </a:pPr>
              <a:r>
                <a:rPr lang="en-US" sz="2387">
                  <a:solidFill>
                    <a:srgbClr val="000000"/>
                  </a:solidFill>
                  <a:latin typeface="Arimo"/>
                  <a:ea typeface="Arimo"/>
                  <a:cs typeface="Arimo"/>
                  <a:sym typeface="Arimo"/>
                </a:rPr>
                <a:t>Cash loans riskier than revolving loans</a:t>
              </a:r>
            </a:p>
          </p:txBody>
        </p:sp>
      </p:grpSp>
      <p:grpSp>
        <p:nvGrpSpPr>
          <p:cNvPr id="43" name="Group 43"/>
          <p:cNvGrpSpPr/>
          <p:nvPr/>
        </p:nvGrpSpPr>
        <p:grpSpPr>
          <a:xfrm>
            <a:off x="6690447" y="8422541"/>
            <a:ext cx="10563527" cy="1080135"/>
            <a:chOff x="0" y="0"/>
            <a:chExt cx="12594035" cy="1287758"/>
          </a:xfrm>
        </p:grpSpPr>
        <p:sp>
          <p:nvSpPr>
            <p:cNvPr id="44" name="Freeform 44"/>
            <p:cNvSpPr/>
            <p:nvPr/>
          </p:nvSpPr>
          <p:spPr>
            <a:xfrm>
              <a:off x="0" y="0"/>
              <a:ext cx="12594035" cy="1287758"/>
            </a:xfrm>
            <a:custGeom>
              <a:avLst/>
              <a:gdLst/>
              <a:ahLst/>
              <a:cxnLst/>
              <a:rect l="l" t="t" r="r" b="b"/>
              <a:pathLst>
                <a:path w="12594035" h="1287758">
                  <a:moveTo>
                    <a:pt x="0" y="0"/>
                  </a:moveTo>
                  <a:lnTo>
                    <a:pt x="12594035" y="0"/>
                  </a:lnTo>
                  <a:lnTo>
                    <a:pt x="12594035" y="1287758"/>
                  </a:lnTo>
                  <a:lnTo>
                    <a:pt x="0" y="1287758"/>
                  </a:lnTo>
                  <a:close/>
                </a:path>
              </a:pathLst>
            </a:custGeom>
            <a:solidFill>
              <a:srgbClr val="000000">
                <a:alpha val="0"/>
              </a:srgbClr>
            </a:solidFill>
          </p:spPr>
        </p:sp>
        <p:sp>
          <p:nvSpPr>
            <p:cNvPr id="45" name="TextBox 45"/>
            <p:cNvSpPr txBox="1"/>
            <p:nvPr/>
          </p:nvSpPr>
          <p:spPr>
            <a:xfrm>
              <a:off x="0" y="-104775"/>
              <a:ext cx="12594035" cy="1392533"/>
            </a:xfrm>
            <a:prstGeom prst="rect">
              <a:avLst/>
            </a:prstGeom>
          </p:spPr>
          <p:txBody>
            <a:bodyPr lIns="0" tIns="0" rIns="0" bIns="0" rtlCol="0" anchor="t"/>
            <a:lstStyle/>
            <a:p>
              <a:pPr algn="l">
                <a:lnSpc>
                  <a:spcPts val="3888"/>
                </a:lnSpc>
              </a:pPr>
              <a:r>
                <a:rPr lang="en-US" sz="2387">
                  <a:solidFill>
                    <a:srgbClr val="000000"/>
                  </a:solidFill>
                  <a:latin typeface="Arimo"/>
                  <a:ea typeface="Arimo"/>
                  <a:cs typeface="Arimo"/>
                  <a:sym typeface="Arimo"/>
                </a:rPr>
                <a:t>Strong correlations found between employment, income, and default rates.</a:t>
              </a:r>
            </a:p>
            <a:p>
              <a:pPr algn="l">
                <a:lnSpc>
                  <a:spcPts val="3886"/>
                </a:lnSpc>
              </a:pPr>
              <a:endParaRPr lang="en-US" sz="2387">
                <a:solidFill>
                  <a:srgbClr val="000000"/>
                </a:solidFill>
                <a:latin typeface="Arimo"/>
                <a:ea typeface="Arimo"/>
                <a:cs typeface="Arimo"/>
                <a:sym typeface="Arimo"/>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3493371" y="2763172"/>
            <a:ext cx="11301259" cy="4760655"/>
          </a:xfrm>
          <a:custGeom>
            <a:avLst/>
            <a:gdLst/>
            <a:ahLst/>
            <a:cxnLst/>
            <a:rect l="l" t="t" r="r" b="b"/>
            <a:pathLst>
              <a:path w="11301259" h="4760655">
                <a:moveTo>
                  <a:pt x="0" y="0"/>
                </a:moveTo>
                <a:lnTo>
                  <a:pt x="11301258" y="0"/>
                </a:lnTo>
                <a:lnTo>
                  <a:pt x="11301258" y="4760656"/>
                </a:lnTo>
                <a:lnTo>
                  <a:pt x="0" y="4760656"/>
                </a:lnTo>
                <a:lnTo>
                  <a:pt x="0" y="0"/>
                </a:lnTo>
                <a:close/>
              </a:path>
            </a:pathLst>
          </a:custGeom>
          <a:blipFill>
            <a:blip r:embed="rId2"/>
            <a:stretch>
              <a:fillRect/>
            </a:stretch>
          </a:blipFill>
        </p:spPr>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589935" y="1689051"/>
            <a:ext cx="4189115" cy="6283673"/>
          </a:xfrm>
          <a:custGeom>
            <a:avLst/>
            <a:gdLst/>
            <a:ahLst/>
            <a:cxnLst/>
            <a:rect l="l" t="t" r="r" b="b"/>
            <a:pathLst>
              <a:path w="4189115" h="6283673">
                <a:moveTo>
                  <a:pt x="0" y="0"/>
                </a:moveTo>
                <a:lnTo>
                  <a:pt x="4189115" y="0"/>
                </a:lnTo>
                <a:lnTo>
                  <a:pt x="4189115" y="6283672"/>
                </a:lnTo>
                <a:lnTo>
                  <a:pt x="0" y="6283672"/>
                </a:lnTo>
                <a:lnTo>
                  <a:pt x="0" y="0"/>
                </a:lnTo>
                <a:close/>
              </a:path>
            </a:pathLst>
          </a:custGeom>
          <a:blipFill>
            <a:blip r:embed="rId4"/>
            <a:stretch>
              <a:fillRect/>
            </a:stretch>
          </a:blipFill>
        </p:spPr>
      </p:sp>
      <p:grpSp>
        <p:nvGrpSpPr>
          <p:cNvPr id="6" name="Group 6"/>
          <p:cNvGrpSpPr/>
          <p:nvPr/>
        </p:nvGrpSpPr>
        <p:grpSpPr>
          <a:xfrm>
            <a:off x="6010410" y="1191927"/>
            <a:ext cx="8336909" cy="1042048"/>
            <a:chOff x="0" y="0"/>
            <a:chExt cx="9450983" cy="1181298"/>
          </a:xfrm>
        </p:grpSpPr>
        <p:sp>
          <p:nvSpPr>
            <p:cNvPr id="7" name="Freeform 7"/>
            <p:cNvSpPr/>
            <p:nvPr/>
          </p:nvSpPr>
          <p:spPr>
            <a:xfrm>
              <a:off x="0" y="0"/>
              <a:ext cx="9450984" cy="1181298"/>
            </a:xfrm>
            <a:custGeom>
              <a:avLst/>
              <a:gdLst/>
              <a:ahLst/>
              <a:cxnLst/>
              <a:rect l="l" t="t" r="r" b="b"/>
              <a:pathLst>
                <a:path w="9450984" h="1181298">
                  <a:moveTo>
                    <a:pt x="0" y="0"/>
                  </a:moveTo>
                  <a:lnTo>
                    <a:pt x="9450984" y="0"/>
                  </a:lnTo>
                  <a:lnTo>
                    <a:pt x="9450984" y="1181298"/>
                  </a:lnTo>
                  <a:lnTo>
                    <a:pt x="0" y="1181298"/>
                  </a:lnTo>
                  <a:close/>
                </a:path>
              </a:pathLst>
            </a:custGeom>
            <a:solidFill>
              <a:srgbClr val="000000">
                <a:alpha val="0"/>
              </a:srgbClr>
            </a:solidFill>
          </p:spPr>
        </p:sp>
        <p:sp>
          <p:nvSpPr>
            <p:cNvPr id="8" name="TextBox 8"/>
            <p:cNvSpPr txBox="1"/>
            <p:nvPr/>
          </p:nvSpPr>
          <p:spPr>
            <a:xfrm>
              <a:off x="0" y="-57150"/>
              <a:ext cx="9450983" cy="1238448"/>
            </a:xfrm>
            <a:prstGeom prst="rect">
              <a:avLst/>
            </a:prstGeom>
          </p:spPr>
          <p:txBody>
            <a:bodyPr lIns="0" tIns="0" rIns="0" bIns="0" rtlCol="0" anchor="t"/>
            <a:lstStyle/>
            <a:p>
              <a:pPr algn="l">
                <a:lnSpc>
                  <a:spcPts val="6937"/>
                </a:lnSpc>
              </a:pPr>
              <a:r>
                <a:rPr lang="en-US" sz="5562" b="1">
                  <a:solidFill>
                    <a:srgbClr val="000000"/>
                  </a:solidFill>
                  <a:latin typeface="Arimo Bold"/>
                  <a:ea typeface="Arimo Bold"/>
                  <a:cs typeface="Arimo Bold"/>
                  <a:sym typeface="Arimo Bold"/>
                </a:rPr>
                <a:t>Introduction to EDA</a:t>
              </a:r>
            </a:p>
          </p:txBody>
        </p:sp>
      </p:grpSp>
      <p:grpSp>
        <p:nvGrpSpPr>
          <p:cNvPr id="9" name="Group 9"/>
          <p:cNvGrpSpPr/>
          <p:nvPr/>
        </p:nvGrpSpPr>
        <p:grpSpPr>
          <a:xfrm>
            <a:off x="6004808" y="2728480"/>
            <a:ext cx="5399290" cy="4089246"/>
            <a:chOff x="0" y="0"/>
            <a:chExt cx="6120805" cy="4635698"/>
          </a:xfrm>
        </p:grpSpPr>
        <p:sp>
          <p:nvSpPr>
            <p:cNvPr id="10" name="Freeform 10"/>
            <p:cNvSpPr/>
            <p:nvPr/>
          </p:nvSpPr>
          <p:spPr>
            <a:xfrm>
              <a:off x="6350" y="6350"/>
              <a:ext cx="6108065" cy="4623054"/>
            </a:xfrm>
            <a:custGeom>
              <a:avLst/>
              <a:gdLst/>
              <a:ahLst/>
              <a:cxnLst/>
              <a:rect l="l" t="t" r="r" b="b"/>
              <a:pathLst>
                <a:path w="6108065" h="4623054">
                  <a:moveTo>
                    <a:pt x="0" y="158750"/>
                  </a:moveTo>
                  <a:cubicBezTo>
                    <a:pt x="0" y="71120"/>
                    <a:pt x="71120" y="0"/>
                    <a:pt x="158877" y="0"/>
                  </a:cubicBezTo>
                  <a:lnTo>
                    <a:pt x="5949188" y="0"/>
                  </a:lnTo>
                  <a:cubicBezTo>
                    <a:pt x="6036945" y="0"/>
                    <a:pt x="6108065" y="71120"/>
                    <a:pt x="6108065" y="158750"/>
                  </a:cubicBezTo>
                  <a:lnTo>
                    <a:pt x="6108065" y="4464177"/>
                  </a:lnTo>
                  <a:cubicBezTo>
                    <a:pt x="6108065" y="4551934"/>
                    <a:pt x="6036945" y="4622927"/>
                    <a:pt x="5949188" y="4622927"/>
                  </a:cubicBezTo>
                  <a:lnTo>
                    <a:pt x="158877" y="4622927"/>
                  </a:lnTo>
                  <a:cubicBezTo>
                    <a:pt x="71120" y="4623054"/>
                    <a:pt x="0" y="4551934"/>
                    <a:pt x="0" y="4464177"/>
                  </a:cubicBezTo>
                  <a:close/>
                </a:path>
              </a:pathLst>
            </a:custGeom>
            <a:solidFill>
              <a:srgbClr val="E2E3E9"/>
            </a:solidFill>
          </p:spPr>
        </p:sp>
        <p:sp>
          <p:nvSpPr>
            <p:cNvPr id="11" name="Freeform 11"/>
            <p:cNvSpPr/>
            <p:nvPr/>
          </p:nvSpPr>
          <p:spPr>
            <a:xfrm>
              <a:off x="0" y="0"/>
              <a:ext cx="6120765" cy="4635627"/>
            </a:xfrm>
            <a:custGeom>
              <a:avLst/>
              <a:gdLst/>
              <a:ahLst/>
              <a:cxnLst/>
              <a:rect l="l" t="t" r="r" b="b"/>
              <a:pathLst>
                <a:path w="6120765" h="4635627">
                  <a:moveTo>
                    <a:pt x="0" y="165100"/>
                  </a:moveTo>
                  <a:cubicBezTo>
                    <a:pt x="0" y="73914"/>
                    <a:pt x="74041" y="0"/>
                    <a:pt x="165227" y="0"/>
                  </a:cubicBezTo>
                  <a:lnTo>
                    <a:pt x="5955538" y="0"/>
                  </a:lnTo>
                  <a:lnTo>
                    <a:pt x="5955538" y="6350"/>
                  </a:lnTo>
                  <a:lnTo>
                    <a:pt x="5955538" y="0"/>
                  </a:lnTo>
                  <a:cubicBezTo>
                    <a:pt x="6046851" y="0"/>
                    <a:pt x="6120765" y="73914"/>
                    <a:pt x="6120765" y="165100"/>
                  </a:cubicBezTo>
                  <a:lnTo>
                    <a:pt x="6114415" y="165100"/>
                  </a:lnTo>
                  <a:lnTo>
                    <a:pt x="6120765" y="165100"/>
                  </a:lnTo>
                  <a:lnTo>
                    <a:pt x="6120765" y="4470527"/>
                  </a:lnTo>
                  <a:lnTo>
                    <a:pt x="6114415" y="4470527"/>
                  </a:lnTo>
                  <a:lnTo>
                    <a:pt x="6120765" y="4470527"/>
                  </a:lnTo>
                  <a:cubicBezTo>
                    <a:pt x="6120765" y="4561713"/>
                    <a:pt x="6046724" y="4635627"/>
                    <a:pt x="5955538" y="4635627"/>
                  </a:cubicBezTo>
                  <a:lnTo>
                    <a:pt x="5955538" y="4629277"/>
                  </a:lnTo>
                  <a:lnTo>
                    <a:pt x="5955538" y="4635627"/>
                  </a:lnTo>
                  <a:lnTo>
                    <a:pt x="165227" y="4635627"/>
                  </a:lnTo>
                  <a:lnTo>
                    <a:pt x="165227" y="4629277"/>
                  </a:lnTo>
                  <a:lnTo>
                    <a:pt x="165227" y="4635627"/>
                  </a:lnTo>
                  <a:cubicBezTo>
                    <a:pt x="73914" y="4635627"/>
                    <a:pt x="0" y="4561713"/>
                    <a:pt x="0" y="4470527"/>
                  </a:cubicBezTo>
                  <a:lnTo>
                    <a:pt x="0" y="165100"/>
                  </a:lnTo>
                  <a:lnTo>
                    <a:pt x="6350" y="165100"/>
                  </a:lnTo>
                  <a:lnTo>
                    <a:pt x="0" y="165100"/>
                  </a:lnTo>
                  <a:moveTo>
                    <a:pt x="12700" y="165100"/>
                  </a:moveTo>
                  <a:lnTo>
                    <a:pt x="12700" y="4470527"/>
                  </a:lnTo>
                  <a:lnTo>
                    <a:pt x="6350" y="4470527"/>
                  </a:lnTo>
                  <a:lnTo>
                    <a:pt x="12700" y="4470527"/>
                  </a:lnTo>
                  <a:cubicBezTo>
                    <a:pt x="12700" y="4554728"/>
                    <a:pt x="81026" y="4622927"/>
                    <a:pt x="165227" y="4622927"/>
                  </a:cubicBezTo>
                  <a:lnTo>
                    <a:pt x="5955538" y="4622927"/>
                  </a:lnTo>
                  <a:cubicBezTo>
                    <a:pt x="6039739" y="4622927"/>
                    <a:pt x="6108065" y="4554728"/>
                    <a:pt x="6108065" y="4470527"/>
                  </a:cubicBezTo>
                  <a:lnTo>
                    <a:pt x="6108065" y="165100"/>
                  </a:lnTo>
                  <a:cubicBezTo>
                    <a:pt x="6108065" y="80899"/>
                    <a:pt x="6039739" y="12700"/>
                    <a:pt x="5955538" y="12700"/>
                  </a:cubicBezTo>
                  <a:lnTo>
                    <a:pt x="165227" y="12700"/>
                  </a:lnTo>
                  <a:lnTo>
                    <a:pt x="165227" y="6350"/>
                  </a:lnTo>
                  <a:lnTo>
                    <a:pt x="165227" y="12700"/>
                  </a:lnTo>
                  <a:cubicBezTo>
                    <a:pt x="81026" y="12700"/>
                    <a:pt x="12700" y="80899"/>
                    <a:pt x="12700" y="165100"/>
                  </a:cubicBezTo>
                  <a:close/>
                </a:path>
              </a:pathLst>
            </a:custGeom>
            <a:solidFill>
              <a:srgbClr val="C8C9CF"/>
            </a:solidFill>
          </p:spPr>
        </p:sp>
      </p:grpSp>
      <p:grpSp>
        <p:nvGrpSpPr>
          <p:cNvPr id="12" name="Group 12"/>
          <p:cNvGrpSpPr/>
          <p:nvPr/>
        </p:nvGrpSpPr>
        <p:grpSpPr>
          <a:xfrm>
            <a:off x="6355075" y="3078747"/>
            <a:ext cx="4168367" cy="601474"/>
            <a:chOff x="0" y="0"/>
            <a:chExt cx="4725392" cy="681850"/>
          </a:xfrm>
        </p:grpSpPr>
        <p:sp>
          <p:nvSpPr>
            <p:cNvPr id="13" name="Freeform 13"/>
            <p:cNvSpPr/>
            <p:nvPr/>
          </p:nvSpPr>
          <p:spPr>
            <a:xfrm>
              <a:off x="0" y="0"/>
              <a:ext cx="4725392" cy="681850"/>
            </a:xfrm>
            <a:custGeom>
              <a:avLst/>
              <a:gdLst/>
              <a:ahLst/>
              <a:cxnLst/>
              <a:rect l="l" t="t" r="r" b="b"/>
              <a:pathLst>
                <a:path w="4725392" h="681850">
                  <a:moveTo>
                    <a:pt x="0" y="0"/>
                  </a:moveTo>
                  <a:lnTo>
                    <a:pt x="4725392" y="0"/>
                  </a:lnTo>
                  <a:lnTo>
                    <a:pt x="4725392" y="681850"/>
                  </a:lnTo>
                  <a:lnTo>
                    <a:pt x="0" y="681850"/>
                  </a:lnTo>
                  <a:close/>
                </a:path>
              </a:pathLst>
            </a:custGeom>
            <a:solidFill>
              <a:srgbClr val="000000">
                <a:alpha val="0"/>
              </a:srgbClr>
            </a:solidFill>
          </p:spPr>
        </p:sp>
        <p:sp>
          <p:nvSpPr>
            <p:cNvPr id="14" name="TextBox 14"/>
            <p:cNvSpPr txBox="1"/>
            <p:nvPr/>
          </p:nvSpPr>
          <p:spPr>
            <a:xfrm>
              <a:off x="0" y="-28575"/>
              <a:ext cx="4725392" cy="710425"/>
            </a:xfrm>
            <a:prstGeom prst="rect">
              <a:avLst/>
            </a:prstGeom>
          </p:spPr>
          <p:txBody>
            <a:bodyPr lIns="0" tIns="0" rIns="0" bIns="0" rtlCol="0" anchor="t"/>
            <a:lstStyle/>
            <a:p>
              <a:pPr algn="l">
                <a:lnSpc>
                  <a:spcPts val="3687"/>
                </a:lnSpc>
              </a:pPr>
              <a:r>
                <a:rPr lang="en-US" sz="2949" b="1">
                  <a:solidFill>
                    <a:srgbClr val="000000"/>
                  </a:solidFill>
                  <a:latin typeface="Arimo Bold"/>
                  <a:ea typeface="Arimo Bold"/>
                  <a:cs typeface="Arimo Bold"/>
                  <a:sym typeface="Arimo Bold"/>
                </a:rPr>
                <a:t>What is EDA?</a:t>
              </a:r>
            </a:p>
          </p:txBody>
        </p:sp>
      </p:grpSp>
      <p:grpSp>
        <p:nvGrpSpPr>
          <p:cNvPr id="15" name="Group 15"/>
          <p:cNvGrpSpPr/>
          <p:nvPr/>
        </p:nvGrpSpPr>
        <p:grpSpPr>
          <a:xfrm>
            <a:off x="6355075" y="3799760"/>
            <a:ext cx="4698756" cy="2667700"/>
            <a:chOff x="0" y="0"/>
            <a:chExt cx="5326658" cy="3024188"/>
          </a:xfrm>
        </p:grpSpPr>
        <p:sp>
          <p:nvSpPr>
            <p:cNvPr id="16" name="Freeform 16"/>
            <p:cNvSpPr/>
            <p:nvPr/>
          </p:nvSpPr>
          <p:spPr>
            <a:xfrm>
              <a:off x="0" y="0"/>
              <a:ext cx="5326658" cy="3024188"/>
            </a:xfrm>
            <a:custGeom>
              <a:avLst/>
              <a:gdLst/>
              <a:ahLst/>
              <a:cxnLst/>
              <a:rect l="l" t="t" r="r" b="b"/>
              <a:pathLst>
                <a:path w="5326658" h="3024188">
                  <a:moveTo>
                    <a:pt x="0" y="0"/>
                  </a:moveTo>
                  <a:lnTo>
                    <a:pt x="5326658" y="0"/>
                  </a:lnTo>
                  <a:lnTo>
                    <a:pt x="5326658" y="3024188"/>
                  </a:lnTo>
                  <a:lnTo>
                    <a:pt x="0" y="3024188"/>
                  </a:lnTo>
                  <a:close/>
                </a:path>
              </a:pathLst>
            </a:custGeom>
            <a:solidFill>
              <a:srgbClr val="000000">
                <a:alpha val="0"/>
              </a:srgbClr>
            </a:solidFill>
          </p:spPr>
        </p:sp>
        <p:sp>
          <p:nvSpPr>
            <p:cNvPr id="17" name="TextBox 17"/>
            <p:cNvSpPr txBox="1"/>
            <p:nvPr/>
          </p:nvSpPr>
          <p:spPr>
            <a:xfrm>
              <a:off x="0" y="-104775"/>
              <a:ext cx="5326658" cy="3128963"/>
            </a:xfrm>
            <a:prstGeom prst="rect">
              <a:avLst/>
            </a:prstGeom>
          </p:spPr>
          <p:txBody>
            <a:bodyPr lIns="0" tIns="0" rIns="0" bIns="0" rtlCol="0" anchor="t"/>
            <a:lstStyle/>
            <a:p>
              <a:pPr algn="l">
                <a:lnSpc>
                  <a:spcPts val="3888"/>
                </a:lnSpc>
              </a:pPr>
              <a:r>
                <a:rPr lang="en-US" sz="2387">
                  <a:solidFill>
                    <a:srgbClr val="000000"/>
                  </a:solidFill>
                  <a:latin typeface="Arimo"/>
                  <a:ea typeface="Arimo"/>
                  <a:cs typeface="Arimo"/>
                  <a:sym typeface="Arimo"/>
                </a:rPr>
                <a:t>Exploratory Data Analysis helps understand dataset structure, patterns, and relationships before modeling.</a:t>
              </a:r>
            </a:p>
          </p:txBody>
        </p:sp>
      </p:grpSp>
      <p:grpSp>
        <p:nvGrpSpPr>
          <p:cNvPr id="18" name="Group 18"/>
          <p:cNvGrpSpPr/>
          <p:nvPr/>
        </p:nvGrpSpPr>
        <p:grpSpPr>
          <a:xfrm>
            <a:off x="11726357" y="2728480"/>
            <a:ext cx="5399290" cy="4089246"/>
            <a:chOff x="0" y="0"/>
            <a:chExt cx="6120805" cy="4635698"/>
          </a:xfrm>
        </p:grpSpPr>
        <p:sp>
          <p:nvSpPr>
            <p:cNvPr id="19" name="Freeform 19"/>
            <p:cNvSpPr/>
            <p:nvPr/>
          </p:nvSpPr>
          <p:spPr>
            <a:xfrm>
              <a:off x="6350" y="6350"/>
              <a:ext cx="6108065" cy="4623054"/>
            </a:xfrm>
            <a:custGeom>
              <a:avLst/>
              <a:gdLst/>
              <a:ahLst/>
              <a:cxnLst/>
              <a:rect l="l" t="t" r="r" b="b"/>
              <a:pathLst>
                <a:path w="6108065" h="4623054">
                  <a:moveTo>
                    <a:pt x="0" y="158750"/>
                  </a:moveTo>
                  <a:cubicBezTo>
                    <a:pt x="0" y="71120"/>
                    <a:pt x="71120" y="0"/>
                    <a:pt x="158877" y="0"/>
                  </a:cubicBezTo>
                  <a:lnTo>
                    <a:pt x="5949188" y="0"/>
                  </a:lnTo>
                  <a:cubicBezTo>
                    <a:pt x="6036945" y="0"/>
                    <a:pt x="6108065" y="71120"/>
                    <a:pt x="6108065" y="158750"/>
                  </a:cubicBezTo>
                  <a:lnTo>
                    <a:pt x="6108065" y="4464177"/>
                  </a:lnTo>
                  <a:cubicBezTo>
                    <a:pt x="6108065" y="4551934"/>
                    <a:pt x="6036945" y="4622927"/>
                    <a:pt x="5949188" y="4622927"/>
                  </a:cubicBezTo>
                  <a:lnTo>
                    <a:pt x="158877" y="4622927"/>
                  </a:lnTo>
                  <a:cubicBezTo>
                    <a:pt x="71120" y="4623054"/>
                    <a:pt x="0" y="4551934"/>
                    <a:pt x="0" y="4464177"/>
                  </a:cubicBezTo>
                  <a:close/>
                </a:path>
              </a:pathLst>
            </a:custGeom>
            <a:solidFill>
              <a:srgbClr val="E2E3E9"/>
            </a:solidFill>
          </p:spPr>
        </p:sp>
        <p:sp>
          <p:nvSpPr>
            <p:cNvPr id="20" name="Freeform 20"/>
            <p:cNvSpPr/>
            <p:nvPr/>
          </p:nvSpPr>
          <p:spPr>
            <a:xfrm>
              <a:off x="0" y="0"/>
              <a:ext cx="6120765" cy="4635627"/>
            </a:xfrm>
            <a:custGeom>
              <a:avLst/>
              <a:gdLst/>
              <a:ahLst/>
              <a:cxnLst/>
              <a:rect l="l" t="t" r="r" b="b"/>
              <a:pathLst>
                <a:path w="6120765" h="4635627">
                  <a:moveTo>
                    <a:pt x="0" y="165100"/>
                  </a:moveTo>
                  <a:cubicBezTo>
                    <a:pt x="0" y="73914"/>
                    <a:pt x="74041" y="0"/>
                    <a:pt x="165227" y="0"/>
                  </a:cubicBezTo>
                  <a:lnTo>
                    <a:pt x="5955538" y="0"/>
                  </a:lnTo>
                  <a:lnTo>
                    <a:pt x="5955538" y="6350"/>
                  </a:lnTo>
                  <a:lnTo>
                    <a:pt x="5955538" y="0"/>
                  </a:lnTo>
                  <a:cubicBezTo>
                    <a:pt x="6046851" y="0"/>
                    <a:pt x="6120765" y="73914"/>
                    <a:pt x="6120765" y="165100"/>
                  </a:cubicBezTo>
                  <a:lnTo>
                    <a:pt x="6114415" y="165100"/>
                  </a:lnTo>
                  <a:lnTo>
                    <a:pt x="6120765" y="165100"/>
                  </a:lnTo>
                  <a:lnTo>
                    <a:pt x="6120765" y="4470527"/>
                  </a:lnTo>
                  <a:lnTo>
                    <a:pt x="6114415" y="4470527"/>
                  </a:lnTo>
                  <a:lnTo>
                    <a:pt x="6120765" y="4470527"/>
                  </a:lnTo>
                  <a:cubicBezTo>
                    <a:pt x="6120765" y="4561713"/>
                    <a:pt x="6046724" y="4635627"/>
                    <a:pt x="5955538" y="4635627"/>
                  </a:cubicBezTo>
                  <a:lnTo>
                    <a:pt x="5955538" y="4629277"/>
                  </a:lnTo>
                  <a:lnTo>
                    <a:pt x="5955538" y="4635627"/>
                  </a:lnTo>
                  <a:lnTo>
                    <a:pt x="165227" y="4635627"/>
                  </a:lnTo>
                  <a:lnTo>
                    <a:pt x="165227" y="4629277"/>
                  </a:lnTo>
                  <a:lnTo>
                    <a:pt x="165227" y="4635627"/>
                  </a:lnTo>
                  <a:cubicBezTo>
                    <a:pt x="73914" y="4635627"/>
                    <a:pt x="0" y="4561713"/>
                    <a:pt x="0" y="4470527"/>
                  </a:cubicBezTo>
                  <a:lnTo>
                    <a:pt x="0" y="165100"/>
                  </a:lnTo>
                  <a:lnTo>
                    <a:pt x="6350" y="165100"/>
                  </a:lnTo>
                  <a:lnTo>
                    <a:pt x="0" y="165100"/>
                  </a:lnTo>
                  <a:moveTo>
                    <a:pt x="12700" y="165100"/>
                  </a:moveTo>
                  <a:lnTo>
                    <a:pt x="12700" y="4470527"/>
                  </a:lnTo>
                  <a:lnTo>
                    <a:pt x="6350" y="4470527"/>
                  </a:lnTo>
                  <a:lnTo>
                    <a:pt x="12700" y="4470527"/>
                  </a:lnTo>
                  <a:cubicBezTo>
                    <a:pt x="12700" y="4554728"/>
                    <a:pt x="81026" y="4622927"/>
                    <a:pt x="165227" y="4622927"/>
                  </a:cubicBezTo>
                  <a:lnTo>
                    <a:pt x="5955538" y="4622927"/>
                  </a:lnTo>
                  <a:cubicBezTo>
                    <a:pt x="6039739" y="4622927"/>
                    <a:pt x="6108065" y="4554728"/>
                    <a:pt x="6108065" y="4470527"/>
                  </a:cubicBezTo>
                  <a:lnTo>
                    <a:pt x="6108065" y="165100"/>
                  </a:lnTo>
                  <a:cubicBezTo>
                    <a:pt x="6108065" y="80899"/>
                    <a:pt x="6039739" y="12700"/>
                    <a:pt x="5955538" y="12700"/>
                  </a:cubicBezTo>
                  <a:lnTo>
                    <a:pt x="165227" y="12700"/>
                  </a:lnTo>
                  <a:lnTo>
                    <a:pt x="165227" y="6350"/>
                  </a:lnTo>
                  <a:lnTo>
                    <a:pt x="165227" y="12700"/>
                  </a:lnTo>
                  <a:cubicBezTo>
                    <a:pt x="81026" y="12700"/>
                    <a:pt x="12700" y="80899"/>
                    <a:pt x="12700" y="165100"/>
                  </a:cubicBezTo>
                  <a:close/>
                </a:path>
              </a:pathLst>
            </a:custGeom>
            <a:solidFill>
              <a:srgbClr val="C8C9CF"/>
            </a:solidFill>
          </p:spPr>
        </p:sp>
      </p:grpSp>
      <p:grpSp>
        <p:nvGrpSpPr>
          <p:cNvPr id="21" name="Group 21"/>
          <p:cNvGrpSpPr/>
          <p:nvPr/>
        </p:nvGrpSpPr>
        <p:grpSpPr>
          <a:xfrm>
            <a:off x="12076624" y="3078747"/>
            <a:ext cx="4698756" cy="1041873"/>
            <a:chOff x="0" y="0"/>
            <a:chExt cx="5326658" cy="1181100"/>
          </a:xfrm>
        </p:grpSpPr>
        <p:sp>
          <p:nvSpPr>
            <p:cNvPr id="22" name="Freeform 22"/>
            <p:cNvSpPr/>
            <p:nvPr/>
          </p:nvSpPr>
          <p:spPr>
            <a:xfrm>
              <a:off x="0" y="0"/>
              <a:ext cx="5326658" cy="1181100"/>
            </a:xfrm>
            <a:custGeom>
              <a:avLst/>
              <a:gdLst/>
              <a:ahLst/>
              <a:cxnLst/>
              <a:rect l="l" t="t" r="r" b="b"/>
              <a:pathLst>
                <a:path w="5326658" h="1181100">
                  <a:moveTo>
                    <a:pt x="0" y="0"/>
                  </a:moveTo>
                  <a:lnTo>
                    <a:pt x="5326658" y="0"/>
                  </a:lnTo>
                  <a:lnTo>
                    <a:pt x="5326658" y="1181100"/>
                  </a:lnTo>
                  <a:lnTo>
                    <a:pt x="0" y="1181100"/>
                  </a:lnTo>
                  <a:close/>
                </a:path>
              </a:pathLst>
            </a:custGeom>
            <a:solidFill>
              <a:srgbClr val="000000">
                <a:alpha val="0"/>
              </a:srgbClr>
            </a:solidFill>
          </p:spPr>
        </p:sp>
        <p:sp>
          <p:nvSpPr>
            <p:cNvPr id="23" name="TextBox 23"/>
            <p:cNvSpPr txBox="1"/>
            <p:nvPr/>
          </p:nvSpPr>
          <p:spPr>
            <a:xfrm>
              <a:off x="0" y="-28575"/>
              <a:ext cx="5326658" cy="1209675"/>
            </a:xfrm>
            <a:prstGeom prst="rect">
              <a:avLst/>
            </a:prstGeom>
          </p:spPr>
          <p:txBody>
            <a:bodyPr lIns="0" tIns="0" rIns="0" bIns="0" rtlCol="0" anchor="t"/>
            <a:lstStyle/>
            <a:p>
              <a:pPr algn="l">
                <a:lnSpc>
                  <a:spcPts val="3687"/>
                </a:lnSpc>
              </a:pPr>
              <a:r>
                <a:rPr lang="en-US" sz="2949" b="1">
                  <a:solidFill>
                    <a:srgbClr val="000000"/>
                  </a:solidFill>
                  <a:latin typeface="Arimo Bold"/>
                  <a:ea typeface="Arimo Bold"/>
                  <a:cs typeface="Arimo Bold"/>
                  <a:sym typeface="Arimo Bold"/>
                </a:rPr>
                <a:t>Early Problem Detection</a:t>
              </a:r>
            </a:p>
          </p:txBody>
        </p:sp>
      </p:grpSp>
      <p:grpSp>
        <p:nvGrpSpPr>
          <p:cNvPr id="24" name="Group 24"/>
          <p:cNvGrpSpPr/>
          <p:nvPr/>
        </p:nvGrpSpPr>
        <p:grpSpPr>
          <a:xfrm>
            <a:off x="12076624" y="3799760"/>
            <a:ext cx="4698756" cy="3394780"/>
            <a:chOff x="0" y="0"/>
            <a:chExt cx="5326658" cy="3848429"/>
          </a:xfrm>
        </p:grpSpPr>
        <p:sp>
          <p:nvSpPr>
            <p:cNvPr id="25" name="Freeform 25"/>
            <p:cNvSpPr/>
            <p:nvPr/>
          </p:nvSpPr>
          <p:spPr>
            <a:xfrm>
              <a:off x="0" y="0"/>
              <a:ext cx="5326658" cy="3848429"/>
            </a:xfrm>
            <a:custGeom>
              <a:avLst/>
              <a:gdLst/>
              <a:ahLst/>
              <a:cxnLst/>
              <a:rect l="l" t="t" r="r" b="b"/>
              <a:pathLst>
                <a:path w="5326658" h="3848429">
                  <a:moveTo>
                    <a:pt x="0" y="0"/>
                  </a:moveTo>
                  <a:lnTo>
                    <a:pt x="5326658" y="0"/>
                  </a:lnTo>
                  <a:lnTo>
                    <a:pt x="5326658" y="3848429"/>
                  </a:lnTo>
                  <a:lnTo>
                    <a:pt x="0" y="3848429"/>
                  </a:lnTo>
                  <a:close/>
                </a:path>
              </a:pathLst>
            </a:custGeom>
            <a:solidFill>
              <a:srgbClr val="000000">
                <a:alpha val="0"/>
              </a:srgbClr>
            </a:solidFill>
          </p:spPr>
        </p:sp>
        <p:sp>
          <p:nvSpPr>
            <p:cNvPr id="26" name="TextBox 26"/>
            <p:cNvSpPr txBox="1"/>
            <p:nvPr/>
          </p:nvSpPr>
          <p:spPr>
            <a:xfrm>
              <a:off x="0" y="-104775"/>
              <a:ext cx="5326658" cy="3953204"/>
            </a:xfrm>
            <a:prstGeom prst="rect">
              <a:avLst/>
            </a:prstGeom>
          </p:spPr>
          <p:txBody>
            <a:bodyPr lIns="0" tIns="0" rIns="0" bIns="0" rtlCol="0" anchor="t"/>
            <a:lstStyle/>
            <a:p>
              <a:pPr algn="l">
                <a:lnSpc>
                  <a:spcPts val="3888"/>
                </a:lnSpc>
              </a:pPr>
              <a:r>
                <a:rPr lang="en-US" sz="2387">
                  <a:solidFill>
                    <a:srgbClr val="000000"/>
                  </a:solidFill>
                  <a:latin typeface="Arimo"/>
                  <a:ea typeface="Arimo"/>
                  <a:cs typeface="Arimo"/>
                  <a:sym typeface="Arimo"/>
                </a:rPr>
                <a:t>EDA identifies issues in data that could affect analysis quality.</a:t>
              </a:r>
            </a:p>
            <a:p>
              <a:pPr marL="515461" lvl="1" indent="-257730" algn="l">
                <a:lnSpc>
                  <a:spcPts val="3886"/>
                </a:lnSpc>
                <a:buFont typeface="Arial"/>
                <a:buChar char="•"/>
              </a:pPr>
              <a:r>
                <a:rPr lang="en-US" sz="2387">
                  <a:solidFill>
                    <a:srgbClr val="000000"/>
                  </a:solidFill>
                  <a:latin typeface="Arimo"/>
                  <a:ea typeface="Arimo"/>
                  <a:cs typeface="Arimo"/>
                  <a:sym typeface="Arimo"/>
                </a:rPr>
                <a:t>Maximise the insight in the data set</a:t>
              </a:r>
            </a:p>
            <a:p>
              <a:pPr marL="515461" lvl="1" indent="-257730" algn="l">
                <a:lnSpc>
                  <a:spcPts val="3886"/>
                </a:lnSpc>
                <a:buFont typeface="Arial"/>
                <a:buChar char="•"/>
              </a:pPr>
              <a:r>
                <a:rPr lang="en-US" sz="2387">
                  <a:solidFill>
                    <a:srgbClr val="000000"/>
                  </a:solidFill>
                  <a:latin typeface="Arimo"/>
                  <a:ea typeface="Arimo"/>
                  <a:cs typeface="Arimo"/>
                  <a:sym typeface="Arimo"/>
                </a:rPr>
                <a:t>Detect outliers and anomalies</a:t>
              </a:r>
            </a:p>
            <a:p>
              <a:pPr marL="515461" lvl="1" indent="-257730" algn="l">
                <a:lnSpc>
                  <a:spcPts val="3886"/>
                </a:lnSpc>
                <a:buFont typeface="Arial"/>
                <a:buChar char="•"/>
              </a:pPr>
              <a:r>
                <a:rPr lang="en-US" sz="2387">
                  <a:solidFill>
                    <a:srgbClr val="000000"/>
                  </a:solidFill>
                  <a:latin typeface="Arimo"/>
                  <a:ea typeface="Arimo"/>
                  <a:cs typeface="Arimo"/>
                  <a:sym typeface="Arimo"/>
                </a:rPr>
                <a:t>Test underlying assumptions</a:t>
              </a:r>
            </a:p>
            <a:p>
              <a:pPr algn="l">
                <a:lnSpc>
                  <a:spcPts val="3886"/>
                </a:lnSpc>
              </a:pPr>
              <a:endParaRPr lang="en-US" sz="2387">
                <a:solidFill>
                  <a:srgbClr val="000000"/>
                </a:solidFill>
                <a:latin typeface="Arimo"/>
                <a:ea typeface="Arimo"/>
                <a:cs typeface="Arimo"/>
                <a:sym typeface="Arimo"/>
              </a:endParaRPr>
            </a:p>
          </p:txBody>
        </p:sp>
      </p:grpSp>
      <p:grpSp>
        <p:nvGrpSpPr>
          <p:cNvPr id="27" name="Group 27"/>
          <p:cNvGrpSpPr/>
          <p:nvPr/>
        </p:nvGrpSpPr>
        <p:grpSpPr>
          <a:xfrm>
            <a:off x="6004808" y="7139986"/>
            <a:ext cx="11120664" cy="1955087"/>
            <a:chOff x="0" y="0"/>
            <a:chExt cx="12606735" cy="2216348"/>
          </a:xfrm>
        </p:grpSpPr>
        <p:sp>
          <p:nvSpPr>
            <p:cNvPr id="28" name="Freeform 28"/>
            <p:cNvSpPr/>
            <p:nvPr/>
          </p:nvSpPr>
          <p:spPr>
            <a:xfrm>
              <a:off x="6350" y="6350"/>
              <a:ext cx="12594082" cy="2203577"/>
            </a:xfrm>
            <a:custGeom>
              <a:avLst/>
              <a:gdLst/>
              <a:ahLst/>
              <a:cxnLst/>
              <a:rect l="l" t="t" r="r" b="b"/>
              <a:pathLst>
                <a:path w="12594082" h="2203577">
                  <a:moveTo>
                    <a:pt x="0" y="158750"/>
                  </a:moveTo>
                  <a:cubicBezTo>
                    <a:pt x="0" y="71120"/>
                    <a:pt x="71374" y="0"/>
                    <a:pt x="159512" y="0"/>
                  </a:cubicBezTo>
                  <a:lnTo>
                    <a:pt x="12434570" y="0"/>
                  </a:lnTo>
                  <a:cubicBezTo>
                    <a:pt x="12522708" y="0"/>
                    <a:pt x="12594082" y="71120"/>
                    <a:pt x="12594082" y="158750"/>
                  </a:cubicBezTo>
                  <a:lnTo>
                    <a:pt x="12594082" y="2044827"/>
                  </a:lnTo>
                  <a:cubicBezTo>
                    <a:pt x="12594082" y="2132457"/>
                    <a:pt x="12522708" y="2203577"/>
                    <a:pt x="12434570" y="2203577"/>
                  </a:cubicBezTo>
                  <a:lnTo>
                    <a:pt x="159512" y="2203577"/>
                  </a:lnTo>
                  <a:cubicBezTo>
                    <a:pt x="71374" y="2203577"/>
                    <a:pt x="0" y="2132457"/>
                    <a:pt x="0" y="2044827"/>
                  </a:cubicBezTo>
                  <a:close/>
                </a:path>
              </a:pathLst>
            </a:custGeom>
            <a:solidFill>
              <a:srgbClr val="E2E3E9"/>
            </a:solidFill>
          </p:spPr>
        </p:sp>
        <p:sp>
          <p:nvSpPr>
            <p:cNvPr id="29" name="Freeform 29"/>
            <p:cNvSpPr/>
            <p:nvPr/>
          </p:nvSpPr>
          <p:spPr>
            <a:xfrm>
              <a:off x="0" y="0"/>
              <a:ext cx="12606782" cy="2216277"/>
            </a:xfrm>
            <a:custGeom>
              <a:avLst/>
              <a:gdLst/>
              <a:ahLst/>
              <a:cxnLst/>
              <a:rect l="l" t="t" r="r" b="b"/>
              <a:pathLst>
                <a:path w="12606782" h="2216277">
                  <a:moveTo>
                    <a:pt x="0" y="165100"/>
                  </a:moveTo>
                  <a:cubicBezTo>
                    <a:pt x="0" y="73914"/>
                    <a:pt x="74295" y="0"/>
                    <a:pt x="165862" y="0"/>
                  </a:cubicBezTo>
                  <a:lnTo>
                    <a:pt x="12440920" y="0"/>
                  </a:lnTo>
                  <a:lnTo>
                    <a:pt x="12440920" y="6350"/>
                  </a:lnTo>
                  <a:lnTo>
                    <a:pt x="12440920" y="0"/>
                  </a:lnTo>
                  <a:cubicBezTo>
                    <a:pt x="12532487" y="0"/>
                    <a:pt x="12606782" y="73914"/>
                    <a:pt x="12606782" y="165100"/>
                  </a:cubicBezTo>
                  <a:lnTo>
                    <a:pt x="12600432" y="165100"/>
                  </a:lnTo>
                  <a:lnTo>
                    <a:pt x="12606782" y="165100"/>
                  </a:lnTo>
                  <a:lnTo>
                    <a:pt x="12606782" y="2051177"/>
                  </a:lnTo>
                  <a:lnTo>
                    <a:pt x="12600432" y="2051177"/>
                  </a:lnTo>
                  <a:lnTo>
                    <a:pt x="12606782" y="2051177"/>
                  </a:lnTo>
                  <a:cubicBezTo>
                    <a:pt x="12606782" y="2142363"/>
                    <a:pt x="12532487" y="2216277"/>
                    <a:pt x="12440920" y="2216277"/>
                  </a:cubicBezTo>
                  <a:lnTo>
                    <a:pt x="12440920" y="2209927"/>
                  </a:lnTo>
                  <a:lnTo>
                    <a:pt x="12440920" y="2216277"/>
                  </a:lnTo>
                  <a:lnTo>
                    <a:pt x="165862" y="2216277"/>
                  </a:lnTo>
                  <a:lnTo>
                    <a:pt x="165862" y="2209927"/>
                  </a:lnTo>
                  <a:lnTo>
                    <a:pt x="165862" y="2216277"/>
                  </a:lnTo>
                  <a:cubicBezTo>
                    <a:pt x="74295" y="2216277"/>
                    <a:pt x="0" y="2142363"/>
                    <a:pt x="0" y="2051177"/>
                  </a:cubicBezTo>
                  <a:lnTo>
                    <a:pt x="0" y="165100"/>
                  </a:lnTo>
                  <a:lnTo>
                    <a:pt x="6350" y="165100"/>
                  </a:lnTo>
                  <a:lnTo>
                    <a:pt x="0" y="165100"/>
                  </a:lnTo>
                  <a:moveTo>
                    <a:pt x="12700" y="165100"/>
                  </a:moveTo>
                  <a:lnTo>
                    <a:pt x="12700" y="2051177"/>
                  </a:lnTo>
                  <a:lnTo>
                    <a:pt x="6350" y="2051177"/>
                  </a:lnTo>
                  <a:lnTo>
                    <a:pt x="12700" y="2051177"/>
                  </a:lnTo>
                  <a:cubicBezTo>
                    <a:pt x="12700" y="2135378"/>
                    <a:pt x="81280" y="2203577"/>
                    <a:pt x="165862" y="2203577"/>
                  </a:cubicBezTo>
                  <a:lnTo>
                    <a:pt x="12440920" y="2203577"/>
                  </a:lnTo>
                  <a:cubicBezTo>
                    <a:pt x="12525501" y="2203577"/>
                    <a:pt x="12594082" y="2135251"/>
                    <a:pt x="12594082" y="2051177"/>
                  </a:cubicBezTo>
                  <a:lnTo>
                    <a:pt x="12594082" y="165100"/>
                  </a:lnTo>
                  <a:cubicBezTo>
                    <a:pt x="12594082" y="80899"/>
                    <a:pt x="12525501" y="12700"/>
                    <a:pt x="12440920" y="12700"/>
                  </a:cubicBezTo>
                  <a:lnTo>
                    <a:pt x="165862" y="12700"/>
                  </a:lnTo>
                  <a:lnTo>
                    <a:pt x="165862" y="6350"/>
                  </a:lnTo>
                  <a:lnTo>
                    <a:pt x="165862" y="12700"/>
                  </a:lnTo>
                  <a:cubicBezTo>
                    <a:pt x="81280" y="12700"/>
                    <a:pt x="12700" y="81026"/>
                    <a:pt x="12700" y="165100"/>
                  </a:cubicBezTo>
                  <a:close/>
                </a:path>
              </a:pathLst>
            </a:custGeom>
            <a:solidFill>
              <a:srgbClr val="C8C9CF"/>
            </a:solidFill>
          </p:spPr>
        </p:sp>
      </p:grpSp>
      <p:grpSp>
        <p:nvGrpSpPr>
          <p:cNvPr id="30" name="Group 30"/>
          <p:cNvGrpSpPr/>
          <p:nvPr/>
        </p:nvGrpSpPr>
        <p:grpSpPr>
          <a:xfrm>
            <a:off x="6355075" y="7490252"/>
            <a:ext cx="4668998" cy="601474"/>
            <a:chOff x="0" y="0"/>
            <a:chExt cx="5292923" cy="681850"/>
          </a:xfrm>
        </p:grpSpPr>
        <p:sp>
          <p:nvSpPr>
            <p:cNvPr id="31" name="Freeform 31"/>
            <p:cNvSpPr/>
            <p:nvPr/>
          </p:nvSpPr>
          <p:spPr>
            <a:xfrm>
              <a:off x="0" y="0"/>
              <a:ext cx="5292923" cy="681850"/>
            </a:xfrm>
            <a:custGeom>
              <a:avLst/>
              <a:gdLst/>
              <a:ahLst/>
              <a:cxnLst/>
              <a:rect l="l" t="t" r="r" b="b"/>
              <a:pathLst>
                <a:path w="5292923" h="681850">
                  <a:moveTo>
                    <a:pt x="0" y="0"/>
                  </a:moveTo>
                  <a:lnTo>
                    <a:pt x="5292923" y="0"/>
                  </a:lnTo>
                  <a:lnTo>
                    <a:pt x="5292923" y="681850"/>
                  </a:lnTo>
                  <a:lnTo>
                    <a:pt x="0" y="681850"/>
                  </a:lnTo>
                  <a:close/>
                </a:path>
              </a:pathLst>
            </a:custGeom>
            <a:solidFill>
              <a:srgbClr val="000000">
                <a:alpha val="0"/>
              </a:srgbClr>
            </a:solidFill>
          </p:spPr>
        </p:sp>
        <p:sp>
          <p:nvSpPr>
            <p:cNvPr id="32" name="TextBox 32"/>
            <p:cNvSpPr txBox="1"/>
            <p:nvPr/>
          </p:nvSpPr>
          <p:spPr>
            <a:xfrm>
              <a:off x="0" y="-28575"/>
              <a:ext cx="5292923" cy="710425"/>
            </a:xfrm>
            <a:prstGeom prst="rect">
              <a:avLst/>
            </a:prstGeom>
          </p:spPr>
          <p:txBody>
            <a:bodyPr lIns="0" tIns="0" rIns="0" bIns="0" rtlCol="0" anchor="t"/>
            <a:lstStyle/>
            <a:p>
              <a:pPr algn="l">
                <a:lnSpc>
                  <a:spcPts val="3687"/>
                </a:lnSpc>
              </a:pPr>
              <a:r>
                <a:rPr lang="en-US" sz="2949" b="1">
                  <a:solidFill>
                    <a:srgbClr val="000000"/>
                  </a:solidFill>
                  <a:latin typeface="Arimo Bold"/>
                  <a:ea typeface="Arimo Bold"/>
                  <a:cs typeface="Arimo Bold"/>
                  <a:sym typeface="Arimo Bold"/>
                </a:rPr>
                <a:t>Better Decision-Making</a:t>
              </a:r>
            </a:p>
          </p:txBody>
        </p:sp>
      </p:grpSp>
      <p:grpSp>
        <p:nvGrpSpPr>
          <p:cNvPr id="33" name="Group 33"/>
          <p:cNvGrpSpPr/>
          <p:nvPr/>
        </p:nvGrpSpPr>
        <p:grpSpPr>
          <a:xfrm>
            <a:off x="6355075" y="8211266"/>
            <a:ext cx="10420130" cy="533541"/>
            <a:chOff x="0" y="0"/>
            <a:chExt cx="11812588" cy="604838"/>
          </a:xfrm>
        </p:grpSpPr>
        <p:sp>
          <p:nvSpPr>
            <p:cNvPr id="34" name="Freeform 34"/>
            <p:cNvSpPr/>
            <p:nvPr/>
          </p:nvSpPr>
          <p:spPr>
            <a:xfrm>
              <a:off x="0" y="0"/>
              <a:ext cx="11812588" cy="604838"/>
            </a:xfrm>
            <a:custGeom>
              <a:avLst/>
              <a:gdLst/>
              <a:ahLst/>
              <a:cxnLst/>
              <a:rect l="l" t="t" r="r" b="b"/>
              <a:pathLst>
                <a:path w="11812588" h="604838">
                  <a:moveTo>
                    <a:pt x="0" y="0"/>
                  </a:moveTo>
                  <a:lnTo>
                    <a:pt x="11812588" y="0"/>
                  </a:lnTo>
                  <a:lnTo>
                    <a:pt x="11812588" y="604838"/>
                  </a:lnTo>
                  <a:lnTo>
                    <a:pt x="0" y="604838"/>
                  </a:lnTo>
                  <a:close/>
                </a:path>
              </a:pathLst>
            </a:custGeom>
            <a:solidFill>
              <a:srgbClr val="000000">
                <a:alpha val="0"/>
              </a:srgbClr>
            </a:solidFill>
          </p:spPr>
        </p:sp>
        <p:sp>
          <p:nvSpPr>
            <p:cNvPr id="35" name="TextBox 35"/>
            <p:cNvSpPr txBox="1"/>
            <p:nvPr/>
          </p:nvSpPr>
          <p:spPr>
            <a:xfrm>
              <a:off x="0" y="-104775"/>
              <a:ext cx="11812588" cy="709613"/>
            </a:xfrm>
            <a:prstGeom prst="rect">
              <a:avLst/>
            </a:prstGeom>
          </p:spPr>
          <p:txBody>
            <a:bodyPr lIns="0" tIns="0" rIns="0" bIns="0" rtlCol="0" anchor="t"/>
            <a:lstStyle/>
            <a:p>
              <a:pPr algn="l">
                <a:lnSpc>
                  <a:spcPts val="3888"/>
                </a:lnSpc>
              </a:pPr>
              <a:r>
                <a:rPr lang="en-US" sz="2387">
                  <a:solidFill>
                    <a:srgbClr val="000000"/>
                  </a:solidFill>
                  <a:latin typeface="Arimo"/>
                  <a:ea typeface="Arimo"/>
                  <a:cs typeface="Arimo"/>
                  <a:sym typeface="Arimo"/>
                </a:rPr>
                <a:t>It provides insights that improve business and modeling decisions.</a:t>
              </a: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5" name="Group 5"/>
          <p:cNvGrpSpPr/>
          <p:nvPr/>
        </p:nvGrpSpPr>
        <p:grpSpPr>
          <a:xfrm>
            <a:off x="11262897" y="526823"/>
            <a:ext cx="5229128" cy="1070071"/>
            <a:chOff x="0" y="0"/>
            <a:chExt cx="6972170" cy="1426761"/>
          </a:xfrm>
        </p:grpSpPr>
        <p:sp>
          <p:nvSpPr>
            <p:cNvPr id="6" name="Freeform 6"/>
            <p:cNvSpPr/>
            <p:nvPr/>
          </p:nvSpPr>
          <p:spPr>
            <a:xfrm>
              <a:off x="0" y="0"/>
              <a:ext cx="6972170" cy="1426762"/>
            </a:xfrm>
            <a:custGeom>
              <a:avLst/>
              <a:gdLst/>
              <a:ahLst/>
              <a:cxnLst/>
              <a:rect l="l" t="t" r="r" b="b"/>
              <a:pathLst>
                <a:path w="6972170" h="1426762">
                  <a:moveTo>
                    <a:pt x="0" y="0"/>
                  </a:moveTo>
                  <a:lnTo>
                    <a:pt x="6972170" y="0"/>
                  </a:lnTo>
                  <a:lnTo>
                    <a:pt x="6972170" y="1426762"/>
                  </a:lnTo>
                  <a:lnTo>
                    <a:pt x="0" y="1426762"/>
                  </a:lnTo>
                  <a:close/>
                </a:path>
              </a:pathLst>
            </a:custGeom>
            <a:solidFill>
              <a:srgbClr val="000000">
                <a:alpha val="0"/>
              </a:srgbClr>
            </a:solidFill>
          </p:spPr>
        </p:sp>
        <p:sp>
          <p:nvSpPr>
            <p:cNvPr id="7" name="TextBox 7"/>
            <p:cNvSpPr txBox="1"/>
            <p:nvPr/>
          </p:nvSpPr>
          <p:spPr>
            <a:xfrm>
              <a:off x="0" y="-57150"/>
              <a:ext cx="6972170" cy="1483911"/>
            </a:xfrm>
            <a:prstGeom prst="rect">
              <a:avLst/>
            </a:prstGeom>
          </p:spPr>
          <p:txBody>
            <a:bodyPr lIns="0" tIns="0" rIns="0" bIns="0" rtlCol="0" anchor="t"/>
            <a:lstStyle/>
            <a:p>
              <a:pPr algn="l">
                <a:lnSpc>
                  <a:spcPts val="6625"/>
                </a:lnSpc>
              </a:pPr>
              <a:r>
                <a:rPr lang="en-US" sz="5250" b="1">
                  <a:solidFill>
                    <a:srgbClr val="000000"/>
                  </a:solidFill>
                  <a:latin typeface="Arimo Bold"/>
                  <a:ea typeface="Arimo Bold"/>
                  <a:cs typeface="Arimo Bold"/>
                  <a:sym typeface="Arimo Bold"/>
                </a:rPr>
                <a:t>History of EDA</a:t>
              </a:r>
            </a:p>
          </p:txBody>
        </p:sp>
      </p:grpSp>
      <p:grpSp>
        <p:nvGrpSpPr>
          <p:cNvPr id="8" name="Group 8"/>
          <p:cNvGrpSpPr/>
          <p:nvPr/>
        </p:nvGrpSpPr>
        <p:grpSpPr>
          <a:xfrm>
            <a:off x="11428989" y="3274400"/>
            <a:ext cx="5323327" cy="1377838"/>
            <a:chOff x="0" y="0"/>
            <a:chExt cx="2861080" cy="740534"/>
          </a:xfrm>
        </p:grpSpPr>
        <p:sp>
          <p:nvSpPr>
            <p:cNvPr id="9" name="Freeform 9"/>
            <p:cNvSpPr/>
            <p:nvPr/>
          </p:nvSpPr>
          <p:spPr>
            <a:xfrm>
              <a:off x="0" y="0"/>
              <a:ext cx="2861080" cy="740534"/>
            </a:xfrm>
            <a:custGeom>
              <a:avLst/>
              <a:gdLst/>
              <a:ahLst/>
              <a:cxnLst/>
              <a:rect l="l" t="t" r="r" b="b"/>
              <a:pathLst>
                <a:path w="2861080" h="740534">
                  <a:moveTo>
                    <a:pt x="0" y="0"/>
                  </a:moveTo>
                  <a:lnTo>
                    <a:pt x="2861080" y="0"/>
                  </a:lnTo>
                  <a:lnTo>
                    <a:pt x="2861080" y="740534"/>
                  </a:lnTo>
                  <a:lnTo>
                    <a:pt x="0" y="740534"/>
                  </a:lnTo>
                  <a:close/>
                </a:path>
              </a:pathLst>
            </a:custGeom>
            <a:solidFill>
              <a:srgbClr val="FFFFFF"/>
            </a:solidFill>
          </p:spPr>
        </p:sp>
        <p:sp>
          <p:nvSpPr>
            <p:cNvPr id="10" name="TextBox 10"/>
            <p:cNvSpPr txBox="1"/>
            <p:nvPr/>
          </p:nvSpPr>
          <p:spPr>
            <a:xfrm>
              <a:off x="0" y="-47625"/>
              <a:ext cx="2861080" cy="788159"/>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1262897" y="2984843"/>
            <a:ext cx="1058580" cy="978476"/>
            <a:chOff x="0" y="0"/>
            <a:chExt cx="879341" cy="812800"/>
          </a:xfrm>
        </p:grpSpPr>
        <p:sp>
          <p:nvSpPr>
            <p:cNvPr id="12" name="Freeform 12"/>
            <p:cNvSpPr/>
            <p:nvPr/>
          </p:nvSpPr>
          <p:spPr>
            <a:xfrm>
              <a:off x="0" y="0"/>
              <a:ext cx="879341" cy="812800"/>
            </a:xfrm>
            <a:custGeom>
              <a:avLst/>
              <a:gdLst/>
              <a:ahLst/>
              <a:cxnLst/>
              <a:rect l="l" t="t" r="r" b="b"/>
              <a:pathLst>
                <a:path w="879341" h="812800">
                  <a:moveTo>
                    <a:pt x="439670" y="0"/>
                  </a:moveTo>
                  <a:cubicBezTo>
                    <a:pt x="196847" y="0"/>
                    <a:pt x="0" y="181951"/>
                    <a:pt x="0" y="406400"/>
                  </a:cubicBezTo>
                  <a:cubicBezTo>
                    <a:pt x="0" y="630849"/>
                    <a:pt x="196847" y="812800"/>
                    <a:pt x="439670" y="812800"/>
                  </a:cubicBezTo>
                  <a:cubicBezTo>
                    <a:pt x="682493" y="812800"/>
                    <a:pt x="879341" y="630849"/>
                    <a:pt x="879341" y="406400"/>
                  </a:cubicBezTo>
                  <a:cubicBezTo>
                    <a:pt x="879341" y="181951"/>
                    <a:pt x="682493" y="0"/>
                    <a:pt x="439670" y="0"/>
                  </a:cubicBezTo>
                  <a:close/>
                </a:path>
              </a:pathLst>
            </a:custGeom>
            <a:solidFill>
              <a:srgbClr val="C8C9CF"/>
            </a:solidFill>
          </p:spPr>
        </p:sp>
        <p:sp>
          <p:nvSpPr>
            <p:cNvPr id="13" name="TextBox 13"/>
            <p:cNvSpPr txBox="1"/>
            <p:nvPr/>
          </p:nvSpPr>
          <p:spPr>
            <a:xfrm>
              <a:off x="82438" y="28575"/>
              <a:ext cx="714464" cy="708025"/>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1262897" y="4565616"/>
            <a:ext cx="5489420" cy="1667395"/>
            <a:chOff x="0" y="0"/>
            <a:chExt cx="7319226" cy="2223194"/>
          </a:xfrm>
        </p:grpSpPr>
        <p:grpSp>
          <p:nvGrpSpPr>
            <p:cNvPr id="15" name="Group 15"/>
            <p:cNvGrpSpPr/>
            <p:nvPr/>
          </p:nvGrpSpPr>
          <p:grpSpPr>
            <a:xfrm>
              <a:off x="221456" y="386076"/>
              <a:ext cx="7097770" cy="1837117"/>
              <a:chOff x="0" y="0"/>
              <a:chExt cx="2861080" cy="740534"/>
            </a:xfrm>
          </p:grpSpPr>
          <p:sp>
            <p:nvSpPr>
              <p:cNvPr id="16" name="Freeform 16"/>
              <p:cNvSpPr/>
              <p:nvPr/>
            </p:nvSpPr>
            <p:spPr>
              <a:xfrm>
                <a:off x="0" y="0"/>
                <a:ext cx="2861080" cy="740534"/>
              </a:xfrm>
              <a:custGeom>
                <a:avLst/>
                <a:gdLst/>
                <a:ahLst/>
                <a:cxnLst/>
                <a:rect l="l" t="t" r="r" b="b"/>
                <a:pathLst>
                  <a:path w="2861080" h="740534">
                    <a:moveTo>
                      <a:pt x="0" y="0"/>
                    </a:moveTo>
                    <a:lnTo>
                      <a:pt x="2861080" y="0"/>
                    </a:lnTo>
                    <a:lnTo>
                      <a:pt x="2861080" y="740534"/>
                    </a:lnTo>
                    <a:lnTo>
                      <a:pt x="0" y="740534"/>
                    </a:lnTo>
                    <a:close/>
                  </a:path>
                </a:pathLst>
              </a:custGeom>
              <a:solidFill>
                <a:srgbClr val="FFFFFF"/>
              </a:solidFill>
            </p:spPr>
          </p:sp>
          <p:sp>
            <p:nvSpPr>
              <p:cNvPr id="17" name="TextBox 17"/>
              <p:cNvSpPr txBox="1"/>
              <p:nvPr/>
            </p:nvSpPr>
            <p:spPr>
              <a:xfrm>
                <a:off x="0" y="-47625"/>
                <a:ext cx="2861080" cy="788159"/>
              </a:xfrm>
              <a:prstGeom prst="rect">
                <a:avLst/>
              </a:prstGeom>
            </p:spPr>
            <p:txBody>
              <a:bodyPr lIns="50800" tIns="50800" rIns="50800" bIns="50800" rtlCol="0" anchor="ctr"/>
              <a:lstStyle/>
              <a:p>
                <a:pPr algn="ctr">
                  <a:lnSpc>
                    <a:spcPts val="2659"/>
                  </a:lnSpc>
                </a:pPr>
                <a:endParaRPr/>
              </a:p>
            </p:txBody>
          </p:sp>
        </p:grpSp>
        <p:grpSp>
          <p:nvGrpSpPr>
            <p:cNvPr id="18" name="Group 18"/>
            <p:cNvGrpSpPr/>
            <p:nvPr/>
          </p:nvGrpSpPr>
          <p:grpSpPr>
            <a:xfrm>
              <a:off x="0" y="0"/>
              <a:ext cx="1411440" cy="1304635"/>
              <a:chOff x="0" y="0"/>
              <a:chExt cx="879341" cy="812800"/>
            </a:xfrm>
          </p:grpSpPr>
          <p:sp>
            <p:nvSpPr>
              <p:cNvPr id="19" name="Freeform 19"/>
              <p:cNvSpPr/>
              <p:nvPr/>
            </p:nvSpPr>
            <p:spPr>
              <a:xfrm>
                <a:off x="0" y="0"/>
                <a:ext cx="879341" cy="812800"/>
              </a:xfrm>
              <a:custGeom>
                <a:avLst/>
                <a:gdLst/>
                <a:ahLst/>
                <a:cxnLst/>
                <a:rect l="l" t="t" r="r" b="b"/>
                <a:pathLst>
                  <a:path w="879341" h="812800">
                    <a:moveTo>
                      <a:pt x="439670" y="0"/>
                    </a:moveTo>
                    <a:cubicBezTo>
                      <a:pt x="196847" y="0"/>
                      <a:pt x="0" y="181951"/>
                      <a:pt x="0" y="406400"/>
                    </a:cubicBezTo>
                    <a:cubicBezTo>
                      <a:pt x="0" y="630849"/>
                      <a:pt x="196847" y="812800"/>
                      <a:pt x="439670" y="812800"/>
                    </a:cubicBezTo>
                    <a:cubicBezTo>
                      <a:pt x="682493" y="812800"/>
                      <a:pt x="879341" y="630849"/>
                      <a:pt x="879341" y="406400"/>
                    </a:cubicBezTo>
                    <a:cubicBezTo>
                      <a:pt x="879341" y="181951"/>
                      <a:pt x="682493" y="0"/>
                      <a:pt x="439670" y="0"/>
                    </a:cubicBezTo>
                    <a:close/>
                  </a:path>
                </a:pathLst>
              </a:custGeom>
              <a:solidFill>
                <a:srgbClr val="C8C9CF"/>
              </a:solidFill>
            </p:spPr>
          </p:sp>
          <p:sp>
            <p:nvSpPr>
              <p:cNvPr id="20" name="TextBox 20"/>
              <p:cNvSpPr txBox="1"/>
              <p:nvPr/>
            </p:nvSpPr>
            <p:spPr>
              <a:xfrm>
                <a:off x="82438" y="28575"/>
                <a:ext cx="714464" cy="708025"/>
              </a:xfrm>
              <a:prstGeom prst="rect">
                <a:avLst/>
              </a:prstGeom>
            </p:spPr>
            <p:txBody>
              <a:bodyPr lIns="50800" tIns="50800" rIns="50800" bIns="50800" rtlCol="0" anchor="ctr"/>
              <a:lstStyle/>
              <a:p>
                <a:pPr algn="ctr">
                  <a:lnSpc>
                    <a:spcPts val="2659"/>
                  </a:lnSpc>
                </a:pPr>
                <a:endParaRPr/>
              </a:p>
            </p:txBody>
          </p:sp>
        </p:grpSp>
        <p:sp>
          <p:nvSpPr>
            <p:cNvPr id="21" name="TextBox 21"/>
            <p:cNvSpPr txBox="1"/>
            <p:nvPr/>
          </p:nvSpPr>
          <p:spPr>
            <a:xfrm>
              <a:off x="1572943" y="573678"/>
              <a:ext cx="5315609" cy="1302173"/>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Arimo"/>
                  <a:ea typeface="Arimo"/>
                  <a:cs typeface="Arimo"/>
                  <a:sym typeface="Arimo"/>
                </a:rPr>
                <a:t>ABC’S of EDA, Velleman and Hoaglin(1981)</a:t>
              </a:r>
            </a:p>
          </p:txBody>
        </p:sp>
        <p:sp>
          <p:nvSpPr>
            <p:cNvPr id="22" name="TextBox 22"/>
            <p:cNvSpPr txBox="1"/>
            <p:nvPr/>
          </p:nvSpPr>
          <p:spPr>
            <a:xfrm>
              <a:off x="21331" y="464201"/>
              <a:ext cx="1368778" cy="556950"/>
            </a:xfrm>
            <a:prstGeom prst="rect">
              <a:avLst/>
            </a:prstGeom>
          </p:spPr>
          <p:txBody>
            <a:bodyPr lIns="0" tIns="0" rIns="0" bIns="0" rtlCol="0" anchor="t">
              <a:spAutoFit/>
            </a:bodyPr>
            <a:lstStyle/>
            <a:p>
              <a:pPr algn="ctr">
                <a:lnSpc>
                  <a:spcPts val="3182"/>
                </a:lnSpc>
              </a:pPr>
              <a:r>
                <a:rPr lang="en-US" sz="3002" spc="300">
                  <a:solidFill>
                    <a:srgbClr val="000000"/>
                  </a:solidFill>
                  <a:latin typeface="League Spartan"/>
                  <a:ea typeface="League Spartan"/>
                  <a:cs typeface="League Spartan"/>
                  <a:sym typeface="League Spartan"/>
                </a:rPr>
                <a:t>02</a:t>
              </a:r>
            </a:p>
          </p:txBody>
        </p:sp>
      </p:grpSp>
      <p:grpSp>
        <p:nvGrpSpPr>
          <p:cNvPr id="23" name="Group 23"/>
          <p:cNvGrpSpPr/>
          <p:nvPr/>
        </p:nvGrpSpPr>
        <p:grpSpPr>
          <a:xfrm>
            <a:off x="11262897" y="6233012"/>
            <a:ext cx="5834814" cy="1772308"/>
            <a:chOff x="0" y="0"/>
            <a:chExt cx="7779752" cy="2363077"/>
          </a:xfrm>
        </p:grpSpPr>
        <p:grpSp>
          <p:nvGrpSpPr>
            <p:cNvPr id="24" name="Group 24"/>
            <p:cNvGrpSpPr/>
            <p:nvPr/>
          </p:nvGrpSpPr>
          <p:grpSpPr>
            <a:xfrm>
              <a:off x="235390" y="410368"/>
              <a:ext cx="7544361" cy="1952709"/>
              <a:chOff x="0" y="0"/>
              <a:chExt cx="2861080" cy="740534"/>
            </a:xfrm>
          </p:grpSpPr>
          <p:sp>
            <p:nvSpPr>
              <p:cNvPr id="25" name="Freeform 25"/>
              <p:cNvSpPr/>
              <p:nvPr/>
            </p:nvSpPr>
            <p:spPr>
              <a:xfrm>
                <a:off x="0" y="0"/>
                <a:ext cx="2861080" cy="740534"/>
              </a:xfrm>
              <a:custGeom>
                <a:avLst/>
                <a:gdLst/>
                <a:ahLst/>
                <a:cxnLst/>
                <a:rect l="l" t="t" r="r" b="b"/>
                <a:pathLst>
                  <a:path w="2861080" h="740534">
                    <a:moveTo>
                      <a:pt x="0" y="0"/>
                    </a:moveTo>
                    <a:lnTo>
                      <a:pt x="2861080" y="0"/>
                    </a:lnTo>
                    <a:lnTo>
                      <a:pt x="2861080" y="740534"/>
                    </a:lnTo>
                    <a:lnTo>
                      <a:pt x="0" y="740534"/>
                    </a:lnTo>
                    <a:close/>
                  </a:path>
                </a:pathLst>
              </a:custGeom>
              <a:solidFill>
                <a:srgbClr val="FFFFFF"/>
              </a:solidFill>
            </p:spPr>
          </p:sp>
          <p:sp>
            <p:nvSpPr>
              <p:cNvPr id="26" name="TextBox 26"/>
              <p:cNvSpPr txBox="1"/>
              <p:nvPr/>
            </p:nvSpPr>
            <p:spPr>
              <a:xfrm>
                <a:off x="0" y="-47625"/>
                <a:ext cx="2861080" cy="788159"/>
              </a:xfrm>
              <a:prstGeom prst="rect">
                <a:avLst/>
              </a:prstGeom>
            </p:spPr>
            <p:txBody>
              <a:bodyPr lIns="50800" tIns="50800" rIns="50800" bIns="50800" rtlCol="0" anchor="ctr"/>
              <a:lstStyle/>
              <a:p>
                <a:pPr algn="ctr">
                  <a:lnSpc>
                    <a:spcPts val="2659"/>
                  </a:lnSpc>
                </a:pPr>
                <a:endParaRPr/>
              </a:p>
            </p:txBody>
          </p:sp>
        </p:grpSp>
        <p:grpSp>
          <p:nvGrpSpPr>
            <p:cNvPr id="27" name="Group 27"/>
            <p:cNvGrpSpPr/>
            <p:nvPr/>
          </p:nvGrpSpPr>
          <p:grpSpPr>
            <a:xfrm>
              <a:off x="0" y="0"/>
              <a:ext cx="1500248" cy="1386723"/>
              <a:chOff x="0" y="0"/>
              <a:chExt cx="879341" cy="812800"/>
            </a:xfrm>
          </p:grpSpPr>
          <p:sp>
            <p:nvSpPr>
              <p:cNvPr id="28" name="Freeform 28"/>
              <p:cNvSpPr/>
              <p:nvPr/>
            </p:nvSpPr>
            <p:spPr>
              <a:xfrm>
                <a:off x="0" y="0"/>
                <a:ext cx="879341" cy="812800"/>
              </a:xfrm>
              <a:custGeom>
                <a:avLst/>
                <a:gdLst/>
                <a:ahLst/>
                <a:cxnLst/>
                <a:rect l="l" t="t" r="r" b="b"/>
                <a:pathLst>
                  <a:path w="879341" h="812800">
                    <a:moveTo>
                      <a:pt x="439670" y="0"/>
                    </a:moveTo>
                    <a:cubicBezTo>
                      <a:pt x="196847" y="0"/>
                      <a:pt x="0" y="181951"/>
                      <a:pt x="0" y="406400"/>
                    </a:cubicBezTo>
                    <a:cubicBezTo>
                      <a:pt x="0" y="630849"/>
                      <a:pt x="196847" y="812800"/>
                      <a:pt x="439670" y="812800"/>
                    </a:cubicBezTo>
                    <a:cubicBezTo>
                      <a:pt x="682493" y="812800"/>
                      <a:pt x="879341" y="630849"/>
                      <a:pt x="879341" y="406400"/>
                    </a:cubicBezTo>
                    <a:cubicBezTo>
                      <a:pt x="879341" y="181951"/>
                      <a:pt x="682493" y="0"/>
                      <a:pt x="439670" y="0"/>
                    </a:cubicBezTo>
                    <a:close/>
                  </a:path>
                </a:pathLst>
              </a:custGeom>
              <a:solidFill>
                <a:srgbClr val="C8C9CF"/>
              </a:solidFill>
            </p:spPr>
          </p:sp>
          <p:sp>
            <p:nvSpPr>
              <p:cNvPr id="29" name="TextBox 29"/>
              <p:cNvSpPr txBox="1"/>
              <p:nvPr/>
            </p:nvSpPr>
            <p:spPr>
              <a:xfrm>
                <a:off x="82438" y="28575"/>
                <a:ext cx="714464" cy="708025"/>
              </a:xfrm>
              <a:prstGeom prst="rect">
                <a:avLst/>
              </a:prstGeom>
            </p:spPr>
            <p:txBody>
              <a:bodyPr lIns="50800" tIns="50800" rIns="50800" bIns="50800" rtlCol="0" anchor="ctr"/>
              <a:lstStyle/>
              <a:p>
                <a:pPr algn="ctr">
                  <a:lnSpc>
                    <a:spcPts val="2659"/>
                  </a:lnSpc>
                </a:pPr>
                <a:endParaRPr/>
              </a:p>
            </p:txBody>
          </p:sp>
        </p:grpSp>
        <p:sp>
          <p:nvSpPr>
            <p:cNvPr id="30" name="TextBox 30"/>
            <p:cNvSpPr txBox="1"/>
            <p:nvPr/>
          </p:nvSpPr>
          <p:spPr>
            <a:xfrm>
              <a:off x="1671912" y="611976"/>
              <a:ext cx="5650067" cy="1302173"/>
            </a:xfrm>
            <a:prstGeom prst="rect">
              <a:avLst/>
            </a:prstGeom>
          </p:spPr>
          <p:txBody>
            <a:bodyPr lIns="0" tIns="0" rIns="0" bIns="0" rtlCol="0" anchor="t">
              <a:spAutoFit/>
            </a:bodyPr>
            <a:lstStyle/>
            <a:p>
              <a:pPr algn="l">
                <a:lnSpc>
                  <a:spcPts val="3919"/>
                </a:lnSpc>
                <a:spcBef>
                  <a:spcPct val="0"/>
                </a:spcBef>
              </a:pPr>
              <a:r>
                <a:rPr lang="en-US" sz="2799">
                  <a:solidFill>
                    <a:srgbClr val="000000"/>
                  </a:solidFill>
                  <a:latin typeface="Arimo"/>
                  <a:ea typeface="Arimo"/>
                  <a:cs typeface="Arimo"/>
                  <a:sym typeface="Arimo"/>
                </a:rPr>
                <a:t>More graphical analysis has been developed lately </a:t>
              </a:r>
            </a:p>
          </p:txBody>
        </p:sp>
        <p:sp>
          <p:nvSpPr>
            <p:cNvPr id="31" name="TextBox 31"/>
            <p:cNvSpPr txBox="1"/>
            <p:nvPr/>
          </p:nvSpPr>
          <p:spPr>
            <a:xfrm>
              <a:off x="0" y="512830"/>
              <a:ext cx="1454901" cy="599528"/>
            </a:xfrm>
            <a:prstGeom prst="rect">
              <a:avLst/>
            </a:prstGeom>
          </p:spPr>
          <p:txBody>
            <a:bodyPr lIns="0" tIns="0" rIns="0" bIns="0" rtlCol="0" anchor="t">
              <a:spAutoFit/>
            </a:bodyPr>
            <a:lstStyle/>
            <a:p>
              <a:pPr algn="ctr">
                <a:lnSpc>
                  <a:spcPts val="3382"/>
                </a:lnSpc>
              </a:pPr>
              <a:r>
                <a:rPr lang="en-US" sz="3191" spc="319">
                  <a:solidFill>
                    <a:srgbClr val="000000"/>
                  </a:solidFill>
                  <a:latin typeface="League Spartan"/>
                  <a:ea typeface="League Spartan"/>
                  <a:cs typeface="League Spartan"/>
                  <a:sym typeface="League Spartan"/>
                </a:rPr>
                <a:t>03</a:t>
              </a:r>
            </a:p>
          </p:txBody>
        </p:sp>
      </p:grpSp>
      <p:grpSp>
        <p:nvGrpSpPr>
          <p:cNvPr id="32" name="Group 32"/>
          <p:cNvGrpSpPr/>
          <p:nvPr/>
        </p:nvGrpSpPr>
        <p:grpSpPr>
          <a:xfrm>
            <a:off x="736385" y="882858"/>
            <a:ext cx="9561694" cy="8067634"/>
            <a:chOff x="0" y="0"/>
            <a:chExt cx="12748925" cy="10756845"/>
          </a:xfrm>
        </p:grpSpPr>
        <p:sp>
          <p:nvSpPr>
            <p:cNvPr id="33" name="Freeform 33"/>
            <p:cNvSpPr/>
            <p:nvPr/>
          </p:nvSpPr>
          <p:spPr>
            <a:xfrm>
              <a:off x="0" y="914060"/>
              <a:ext cx="5938997" cy="9099303"/>
            </a:xfrm>
            <a:custGeom>
              <a:avLst/>
              <a:gdLst/>
              <a:ahLst/>
              <a:cxnLst/>
              <a:rect l="l" t="t" r="r" b="b"/>
              <a:pathLst>
                <a:path w="5938997" h="9099303">
                  <a:moveTo>
                    <a:pt x="0" y="0"/>
                  </a:moveTo>
                  <a:lnTo>
                    <a:pt x="5938997" y="0"/>
                  </a:lnTo>
                  <a:lnTo>
                    <a:pt x="5938997" y="9099303"/>
                  </a:lnTo>
                  <a:lnTo>
                    <a:pt x="0" y="9099303"/>
                  </a:lnTo>
                  <a:lnTo>
                    <a:pt x="0" y="0"/>
                  </a:lnTo>
                  <a:close/>
                </a:path>
              </a:pathLst>
            </a:custGeom>
            <a:blipFill>
              <a:blip r:embed="rId4"/>
              <a:stretch>
                <a:fillRect l="-12977" r="-12977"/>
              </a:stretch>
            </a:blipFill>
          </p:spPr>
        </p:sp>
        <p:sp>
          <p:nvSpPr>
            <p:cNvPr id="34" name="Freeform 34"/>
            <p:cNvSpPr/>
            <p:nvPr/>
          </p:nvSpPr>
          <p:spPr>
            <a:xfrm>
              <a:off x="5938997" y="0"/>
              <a:ext cx="6809928" cy="10756845"/>
            </a:xfrm>
            <a:custGeom>
              <a:avLst/>
              <a:gdLst/>
              <a:ahLst/>
              <a:cxnLst/>
              <a:rect l="l" t="t" r="r" b="b"/>
              <a:pathLst>
                <a:path w="6809928" h="10756845">
                  <a:moveTo>
                    <a:pt x="0" y="0"/>
                  </a:moveTo>
                  <a:lnTo>
                    <a:pt x="6809928" y="0"/>
                  </a:lnTo>
                  <a:lnTo>
                    <a:pt x="6809928" y="10756845"/>
                  </a:lnTo>
                  <a:lnTo>
                    <a:pt x="0" y="10756845"/>
                  </a:lnTo>
                  <a:lnTo>
                    <a:pt x="0" y="0"/>
                  </a:lnTo>
                  <a:close/>
                </a:path>
              </a:pathLst>
            </a:custGeom>
            <a:blipFill>
              <a:blip r:embed="rId5"/>
              <a:stretch>
                <a:fillRect l="-9068" t="-1403" b="-1403"/>
              </a:stretch>
            </a:blipFill>
          </p:spPr>
        </p:sp>
      </p:grpSp>
      <p:sp>
        <p:nvSpPr>
          <p:cNvPr id="35" name="TextBox 35"/>
          <p:cNvSpPr txBox="1"/>
          <p:nvPr/>
        </p:nvSpPr>
        <p:spPr>
          <a:xfrm>
            <a:off x="12446374" y="3637246"/>
            <a:ext cx="5841626" cy="566420"/>
          </a:xfrm>
          <a:prstGeom prst="rect">
            <a:avLst/>
          </a:prstGeom>
        </p:spPr>
        <p:txBody>
          <a:bodyPr lIns="0" tIns="0" rIns="0" bIns="0" rtlCol="0" anchor="t">
            <a:spAutoFit/>
          </a:bodyPr>
          <a:lstStyle/>
          <a:p>
            <a:pPr algn="l">
              <a:lnSpc>
                <a:spcPts val="4480"/>
              </a:lnSpc>
              <a:spcBef>
                <a:spcPct val="0"/>
              </a:spcBef>
            </a:pPr>
            <a:r>
              <a:rPr lang="en-US" sz="3200">
                <a:solidFill>
                  <a:srgbClr val="000000"/>
                </a:solidFill>
                <a:latin typeface="Arimo"/>
                <a:ea typeface="Arimo"/>
                <a:cs typeface="Arimo"/>
                <a:sym typeface="Arimo"/>
              </a:rPr>
              <a:t>Work of Tukey:1977</a:t>
            </a:r>
          </a:p>
        </p:txBody>
      </p:sp>
      <p:sp>
        <p:nvSpPr>
          <p:cNvPr id="36" name="TextBox 36"/>
          <p:cNvSpPr txBox="1"/>
          <p:nvPr/>
        </p:nvSpPr>
        <p:spPr>
          <a:xfrm>
            <a:off x="11262897" y="3351553"/>
            <a:ext cx="1026583" cy="405806"/>
          </a:xfrm>
          <a:prstGeom prst="rect">
            <a:avLst/>
          </a:prstGeom>
        </p:spPr>
        <p:txBody>
          <a:bodyPr lIns="0" tIns="0" rIns="0" bIns="0" rtlCol="0" anchor="t">
            <a:spAutoFit/>
          </a:bodyPr>
          <a:lstStyle/>
          <a:p>
            <a:pPr algn="ctr">
              <a:lnSpc>
                <a:spcPts val="3182"/>
              </a:lnSpc>
            </a:pPr>
            <a:r>
              <a:rPr lang="en-US" sz="3002" spc="300">
                <a:solidFill>
                  <a:srgbClr val="000000"/>
                </a:solidFill>
                <a:latin typeface="League Spartan"/>
                <a:ea typeface="League Spartan"/>
                <a:cs typeface="League Spartan"/>
                <a:sym typeface="League Spartan"/>
              </a:rPr>
              <a:t>01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11357556" y="1248554"/>
            <a:ext cx="5451075" cy="8176613"/>
          </a:xfrm>
          <a:custGeom>
            <a:avLst/>
            <a:gdLst/>
            <a:ahLst/>
            <a:cxnLst/>
            <a:rect l="l" t="t" r="r" b="b"/>
            <a:pathLst>
              <a:path w="5451075" h="8176613">
                <a:moveTo>
                  <a:pt x="0" y="0"/>
                </a:moveTo>
                <a:lnTo>
                  <a:pt x="5451076" y="0"/>
                </a:lnTo>
                <a:lnTo>
                  <a:pt x="5451076" y="8176613"/>
                </a:lnTo>
                <a:lnTo>
                  <a:pt x="0" y="8176613"/>
                </a:lnTo>
                <a:lnTo>
                  <a:pt x="0" y="0"/>
                </a:lnTo>
                <a:close/>
              </a:path>
            </a:pathLst>
          </a:custGeom>
          <a:blipFill>
            <a:blip r:embed="rId4"/>
            <a:stretch>
              <a:fillRect/>
            </a:stretch>
          </a:blipFill>
        </p:spPr>
      </p:sp>
      <p:grpSp>
        <p:nvGrpSpPr>
          <p:cNvPr id="6" name="Group 6"/>
          <p:cNvGrpSpPr/>
          <p:nvPr/>
        </p:nvGrpSpPr>
        <p:grpSpPr>
          <a:xfrm>
            <a:off x="1100485" y="1027955"/>
            <a:ext cx="8043515" cy="1070071"/>
            <a:chOff x="0" y="0"/>
            <a:chExt cx="10724687" cy="1426761"/>
          </a:xfrm>
        </p:grpSpPr>
        <p:sp>
          <p:nvSpPr>
            <p:cNvPr id="7" name="Freeform 7"/>
            <p:cNvSpPr/>
            <p:nvPr/>
          </p:nvSpPr>
          <p:spPr>
            <a:xfrm>
              <a:off x="0" y="0"/>
              <a:ext cx="10724686" cy="1426762"/>
            </a:xfrm>
            <a:custGeom>
              <a:avLst/>
              <a:gdLst/>
              <a:ahLst/>
              <a:cxnLst/>
              <a:rect l="l" t="t" r="r" b="b"/>
              <a:pathLst>
                <a:path w="10724686" h="1426762">
                  <a:moveTo>
                    <a:pt x="0" y="0"/>
                  </a:moveTo>
                  <a:lnTo>
                    <a:pt x="10724686" y="0"/>
                  </a:lnTo>
                  <a:lnTo>
                    <a:pt x="10724686" y="1426762"/>
                  </a:lnTo>
                  <a:lnTo>
                    <a:pt x="0" y="1426762"/>
                  </a:lnTo>
                  <a:close/>
                </a:path>
              </a:pathLst>
            </a:custGeom>
            <a:solidFill>
              <a:srgbClr val="000000">
                <a:alpha val="0"/>
              </a:srgbClr>
            </a:solidFill>
          </p:spPr>
        </p:sp>
        <p:sp>
          <p:nvSpPr>
            <p:cNvPr id="8" name="TextBox 8"/>
            <p:cNvSpPr txBox="1"/>
            <p:nvPr/>
          </p:nvSpPr>
          <p:spPr>
            <a:xfrm>
              <a:off x="0" y="-57150"/>
              <a:ext cx="10724687" cy="1483911"/>
            </a:xfrm>
            <a:prstGeom prst="rect">
              <a:avLst/>
            </a:prstGeom>
          </p:spPr>
          <p:txBody>
            <a:bodyPr lIns="0" tIns="0" rIns="0" bIns="0" rtlCol="0" anchor="t"/>
            <a:lstStyle/>
            <a:p>
              <a:pPr algn="l">
                <a:lnSpc>
                  <a:spcPts val="6625"/>
                </a:lnSpc>
              </a:pPr>
              <a:r>
                <a:rPr lang="en-US" sz="5250" b="1">
                  <a:solidFill>
                    <a:srgbClr val="000000"/>
                  </a:solidFill>
                  <a:latin typeface="Arimo Bold"/>
                  <a:ea typeface="Arimo Bold"/>
                  <a:cs typeface="Arimo Bold"/>
                  <a:sym typeface="Arimo Bold"/>
                </a:rPr>
                <a:t>How EDA Helps in Jobs</a:t>
              </a:r>
            </a:p>
          </p:txBody>
        </p:sp>
      </p:grpSp>
      <p:grpSp>
        <p:nvGrpSpPr>
          <p:cNvPr id="9" name="Group 9"/>
          <p:cNvGrpSpPr/>
          <p:nvPr/>
        </p:nvGrpSpPr>
        <p:grpSpPr>
          <a:xfrm>
            <a:off x="1790666" y="2346461"/>
            <a:ext cx="2997346" cy="2990400"/>
            <a:chOff x="0" y="0"/>
            <a:chExt cx="3996462" cy="3987199"/>
          </a:xfrm>
        </p:grpSpPr>
        <p:sp>
          <p:nvSpPr>
            <p:cNvPr id="10" name="Freeform 10" descr="preencoded.png"/>
            <p:cNvSpPr/>
            <p:nvPr/>
          </p:nvSpPr>
          <p:spPr>
            <a:xfrm>
              <a:off x="0" y="0"/>
              <a:ext cx="920242" cy="920242"/>
            </a:xfrm>
            <a:custGeom>
              <a:avLst/>
              <a:gdLst/>
              <a:ahLst/>
              <a:cxnLst/>
              <a:rect l="l" t="t" r="r" b="b"/>
              <a:pathLst>
                <a:path w="920242" h="920242">
                  <a:moveTo>
                    <a:pt x="0" y="0"/>
                  </a:moveTo>
                  <a:lnTo>
                    <a:pt x="920242" y="0"/>
                  </a:lnTo>
                  <a:lnTo>
                    <a:pt x="920242" y="920242"/>
                  </a:lnTo>
                  <a:lnTo>
                    <a:pt x="0" y="920242"/>
                  </a:lnTo>
                  <a:lnTo>
                    <a:pt x="0" y="0"/>
                  </a:lnTo>
                  <a:close/>
                </a:path>
              </a:pathLst>
            </a:custGeom>
            <a:blipFill>
              <a:blip r:embed="rId5"/>
              <a:stretch>
                <a:fillRect/>
              </a:stretch>
            </a:blipFill>
          </p:spPr>
        </p:sp>
        <p:grpSp>
          <p:nvGrpSpPr>
            <p:cNvPr id="11" name="Group 11"/>
            <p:cNvGrpSpPr/>
            <p:nvPr/>
          </p:nvGrpSpPr>
          <p:grpSpPr>
            <a:xfrm>
              <a:off x="0" y="1288217"/>
              <a:ext cx="3996462" cy="782397"/>
              <a:chOff x="0" y="0"/>
              <a:chExt cx="3898702" cy="763258"/>
            </a:xfrm>
          </p:grpSpPr>
          <p:sp>
            <p:nvSpPr>
              <p:cNvPr id="12" name="Freeform 12"/>
              <p:cNvSpPr/>
              <p:nvPr/>
            </p:nvSpPr>
            <p:spPr>
              <a:xfrm>
                <a:off x="0" y="0"/>
                <a:ext cx="3898702" cy="763258"/>
              </a:xfrm>
              <a:custGeom>
                <a:avLst/>
                <a:gdLst/>
                <a:ahLst/>
                <a:cxnLst/>
                <a:rect l="l" t="t" r="r" b="b"/>
                <a:pathLst>
                  <a:path w="3898702" h="763258">
                    <a:moveTo>
                      <a:pt x="0" y="0"/>
                    </a:moveTo>
                    <a:lnTo>
                      <a:pt x="3898702" y="0"/>
                    </a:lnTo>
                    <a:lnTo>
                      <a:pt x="3898702" y="763258"/>
                    </a:lnTo>
                    <a:lnTo>
                      <a:pt x="0" y="763258"/>
                    </a:lnTo>
                    <a:close/>
                  </a:path>
                </a:pathLst>
              </a:custGeom>
              <a:solidFill>
                <a:srgbClr val="000000">
                  <a:alpha val="0"/>
                </a:srgbClr>
              </a:solidFill>
            </p:spPr>
          </p:sp>
          <p:sp>
            <p:nvSpPr>
              <p:cNvPr id="13" name="TextBox 13"/>
              <p:cNvSpPr txBox="1"/>
              <p:nvPr/>
            </p:nvSpPr>
            <p:spPr>
              <a:xfrm>
                <a:off x="0" y="-38100"/>
                <a:ext cx="3898702" cy="801358"/>
              </a:xfrm>
              <a:prstGeom prst="rect">
                <a:avLst/>
              </a:prstGeom>
            </p:spPr>
            <p:txBody>
              <a:bodyPr lIns="0" tIns="0" rIns="0" bIns="0" rtlCol="0" anchor="t"/>
              <a:lstStyle/>
              <a:p>
                <a:pPr algn="l">
                  <a:lnSpc>
                    <a:spcPts val="3564"/>
                  </a:lnSpc>
                </a:pPr>
                <a:r>
                  <a:rPr lang="en-US" sz="2824" b="1">
                    <a:solidFill>
                      <a:srgbClr val="000000"/>
                    </a:solidFill>
                    <a:latin typeface="Arimo Bold"/>
                    <a:ea typeface="Arimo Bold"/>
                    <a:cs typeface="Arimo Bold"/>
                    <a:sym typeface="Arimo Bold"/>
                  </a:rPr>
                  <a:t>Spot Insights</a:t>
                </a:r>
              </a:p>
            </p:txBody>
          </p:sp>
        </p:grpSp>
        <p:grpSp>
          <p:nvGrpSpPr>
            <p:cNvPr id="14" name="Group 14"/>
            <p:cNvGrpSpPr/>
            <p:nvPr/>
          </p:nvGrpSpPr>
          <p:grpSpPr>
            <a:xfrm>
              <a:off x="0" y="2083971"/>
              <a:ext cx="3996462" cy="1903229"/>
              <a:chOff x="0" y="0"/>
              <a:chExt cx="3898702" cy="1856672"/>
            </a:xfrm>
          </p:grpSpPr>
          <p:sp>
            <p:nvSpPr>
              <p:cNvPr id="15" name="Freeform 15"/>
              <p:cNvSpPr/>
              <p:nvPr/>
            </p:nvSpPr>
            <p:spPr>
              <a:xfrm>
                <a:off x="0" y="0"/>
                <a:ext cx="3898702" cy="1856673"/>
              </a:xfrm>
              <a:custGeom>
                <a:avLst/>
                <a:gdLst/>
                <a:ahLst/>
                <a:cxnLst/>
                <a:rect l="l" t="t" r="r" b="b"/>
                <a:pathLst>
                  <a:path w="3898702" h="1856673">
                    <a:moveTo>
                      <a:pt x="0" y="0"/>
                    </a:moveTo>
                    <a:lnTo>
                      <a:pt x="3898702" y="0"/>
                    </a:lnTo>
                    <a:lnTo>
                      <a:pt x="3898702" y="1856673"/>
                    </a:lnTo>
                    <a:lnTo>
                      <a:pt x="0" y="1856673"/>
                    </a:lnTo>
                    <a:close/>
                  </a:path>
                </a:pathLst>
              </a:custGeom>
              <a:solidFill>
                <a:srgbClr val="000000">
                  <a:alpha val="0"/>
                </a:srgbClr>
              </a:solidFill>
            </p:spPr>
          </p:sp>
          <p:sp>
            <p:nvSpPr>
              <p:cNvPr id="16" name="TextBox 16"/>
              <p:cNvSpPr txBox="1"/>
              <p:nvPr/>
            </p:nvSpPr>
            <p:spPr>
              <a:xfrm>
                <a:off x="0" y="-114300"/>
                <a:ext cx="3898702" cy="1970972"/>
              </a:xfrm>
              <a:prstGeom prst="rect">
                <a:avLst/>
              </a:prstGeom>
            </p:spPr>
            <p:txBody>
              <a:bodyPr lIns="0" tIns="0" rIns="0" bIns="0" rtlCol="0" anchor="t"/>
              <a:lstStyle/>
              <a:p>
                <a:pPr algn="l">
                  <a:lnSpc>
                    <a:spcPts val="3702"/>
                  </a:lnSpc>
                </a:pPr>
                <a:r>
                  <a:rPr lang="en-US" sz="2262">
                    <a:solidFill>
                      <a:srgbClr val="000000"/>
                    </a:solidFill>
                    <a:latin typeface="Arimo"/>
                    <a:ea typeface="Arimo"/>
                    <a:cs typeface="Arimo"/>
                    <a:sym typeface="Arimo"/>
                  </a:rPr>
                  <a:t>Extract valuable patterns from raw data.</a:t>
                </a:r>
              </a:p>
            </p:txBody>
          </p:sp>
        </p:grpSp>
      </p:grpSp>
      <p:grpSp>
        <p:nvGrpSpPr>
          <p:cNvPr id="17" name="Group 17"/>
          <p:cNvGrpSpPr/>
          <p:nvPr/>
        </p:nvGrpSpPr>
        <p:grpSpPr>
          <a:xfrm>
            <a:off x="5714926" y="2346461"/>
            <a:ext cx="2997346" cy="2943258"/>
            <a:chOff x="0" y="0"/>
            <a:chExt cx="3996462" cy="3924343"/>
          </a:xfrm>
        </p:grpSpPr>
        <p:sp>
          <p:nvSpPr>
            <p:cNvPr id="18" name="Freeform 18" descr="preencoded.png"/>
            <p:cNvSpPr/>
            <p:nvPr/>
          </p:nvSpPr>
          <p:spPr>
            <a:xfrm>
              <a:off x="0" y="0"/>
              <a:ext cx="920242" cy="920242"/>
            </a:xfrm>
            <a:custGeom>
              <a:avLst/>
              <a:gdLst/>
              <a:ahLst/>
              <a:cxnLst/>
              <a:rect l="l" t="t" r="r" b="b"/>
              <a:pathLst>
                <a:path w="920242" h="920242">
                  <a:moveTo>
                    <a:pt x="0" y="0"/>
                  </a:moveTo>
                  <a:lnTo>
                    <a:pt x="920242" y="0"/>
                  </a:lnTo>
                  <a:lnTo>
                    <a:pt x="920242" y="920242"/>
                  </a:lnTo>
                  <a:lnTo>
                    <a:pt x="0" y="920242"/>
                  </a:lnTo>
                  <a:lnTo>
                    <a:pt x="0" y="0"/>
                  </a:lnTo>
                  <a:close/>
                </a:path>
              </a:pathLst>
            </a:custGeom>
            <a:blipFill>
              <a:blip r:embed="rId6"/>
              <a:stretch>
                <a:fillRect/>
              </a:stretch>
            </a:blipFill>
          </p:spPr>
        </p:sp>
        <p:grpSp>
          <p:nvGrpSpPr>
            <p:cNvPr id="19" name="Group 19"/>
            <p:cNvGrpSpPr/>
            <p:nvPr/>
          </p:nvGrpSpPr>
          <p:grpSpPr>
            <a:xfrm>
              <a:off x="0" y="1288217"/>
              <a:ext cx="3996462" cy="1394264"/>
              <a:chOff x="0" y="0"/>
              <a:chExt cx="3898702" cy="1360158"/>
            </a:xfrm>
          </p:grpSpPr>
          <p:sp>
            <p:nvSpPr>
              <p:cNvPr id="20" name="Freeform 20"/>
              <p:cNvSpPr/>
              <p:nvPr/>
            </p:nvSpPr>
            <p:spPr>
              <a:xfrm>
                <a:off x="0" y="0"/>
                <a:ext cx="3898702" cy="1360158"/>
              </a:xfrm>
              <a:custGeom>
                <a:avLst/>
                <a:gdLst/>
                <a:ahLst/>
                <a:cxnLst/>
                <a:rect l="l" t="t" r="r" b="b"/>
                <a:pathLst>
                  <a:path w="3898702" h="1360158">
                    <a:moveTo>
                      <a:pt x="0" y="0"/>
                    </a:moveTo>
                    <a:lnTo>
                      <a:pt x="3898702" y="0"/>
                    </a:lnTo>
                    <a:lnTo>
                      <a:pt x="3898702" y="1360158"/>
                    </a:lnTo>
                    <a:lnTo>
                      <a:pt x="0" y="1360158"/>
                    </a:lnTo>
                    <a:close/>
                  </a:path>
                </a:pathLst>
              </a:custGeom>
              <a:solidFill>
                <a:srgbClr val="000000">
                  <a:alpha val="0"/>
                </a:srgbClr>
              </a:solidFill>
            </p:spPr>
          </p:sp>
          <p:sp>
            <p:nvSpPr>
              <p:cNvPr id="21" name="TextBox 21"/>
              <p:cNvSpPr txBox="1"/>
              <p:nvPr/>
            </p:nvSpPr>
            <p:spPr>
              <a:xfrm>
                <a:off x="0" y="-38100"/>
                <a:ext cx="3898702" cy="1398258"/>
              </a:xfrm>
              <a:prstGeom prst="rect">
                <a:avLst/>
              </a:prstGeom>
            </p:spPr>
            <p:txBody>
              <a:bodyPr lIns="0" tIns="0" rIns="0" bIns="0" rtlCol="0" anchor="t"/>
              <a:lstStyle/>
              <a:p>
                <a:pPr algn="l">
                  <a:lnSpc>
                    <a:spcPts val="3564"/>
                  </a:lnSpc>
                </a:pPr>
                <a:r>
                  <a:rPr lang="en-US" sz="2824" b="1">
                    <a:solidFill>
                      <a:srgbClr val="000000"/>
                    </a:solidFill>
                    <a:latin typeface="Arimo Bold"/>
                    <a:ea typeface="Arimo Bold"/>
                    <a:cs typeface="Arimo Bold"/>
                    <a:sym typeface="Arimo Bold"/>
                  </a:rPr>
                  <a:t>Build Better Models</a:t>
                </a:r>
              </a:p>
            </p:txBody>
          </p:sp>
        </p:grpSp>
        <p:grpSp>
          <p:nvGrpSpPr>
            <p:cNvPr id="22" name="Group 22"/>
            <p:cNvGrpSpPr/>
            <p:nvPr/>
          </p:nvGrpSpPr>
          <p:grpSpPr>
            <a:xfrm>
              <a:off x="0" y="2659019"/>
              <a:ext cx="3996462" cy="1265324"/>
              <a:chOff x="0" y="0"/>
              <a:chExt cx="3898702" cy="1234372"/>
            </a:xfrm>
          </p:grpSpPr>
          <p:sp>
            <p:nvSpPr>
              <p:cNvPr id="23" name="Freeform 23"/>
              <p:cNvSpPr/>
              <p:nvPr/>
            </p:nvSpPr>
            <p:spPr>
              <a:xfrm>
                <a:off x="0" y="0"/>
                <a:ext cx="3898702" cy="1234372"/>
              </a:xfrm>
              <a:custGeom>
                <a:avLst/>
                <a:gdLst/>
                <a:ahLst/>
                <a:cxnLst/>
                <a:rect l="l" t="t" r="r" b="b"/>
                <a:pathLst>
                  <a:path w="3898702" h="1234372">
                    <a:moveTo>
                      <a:pt x="0" y="0"/>
                    </a:moveTo>
                    <a:lnTo>
                      <a:pt x="3898702" y="0"/>
                    </a:lnTo>
                    <a:lnTo>
                      <a:pt x="3898702" y="1234372"/>
                    </a:lnTo>
                    <a:lnTo>
                      <a:pt x="0" y="1234372"/>
                    </a:lnTo>
                    <a:close/>
                  </a:path>
                </a:pathLst>
              </a:custGeom>
              <a:solidFill>
                <a:srgbClr val="000000">
                  <a:alpha val="0"/>
                </a:srgbClr>
              </a:solidFill>
            </p:spPr>
          </p:sp>
          <p:sp>
            <p:nvSpPr>
              <p:cNvPr id="24" name="TextBox 24"/>
              <p:cNvSpPr txBox="1"/>
              <p:nvPr/>
            </p:nvSpPr>
            <p:spPr>
              <a:xfrm>
                <a:off x="0" y="-114300"/>
                <a:ext cx="3898702" cy="1348672"/>
              </a:xfrm>
              <a:prstGeom prst="rect">
                <a:avLst/>
              </a:prstGeom>
            </p:spPr>
            <p:txBody>
              <a:bodyPr lIns="0" tIns="0" rIns="0" bIns="0" rtlCol="0" anchor="t"/>
              <a:lstStyle/>
              <a:p>
                <a:pPr algn="l">
                  <a:lnSpc>
                    <a:spcPts val="3702"/>
                  </a:lnSpc>
                </a:pPr>
                <a:r>
                  <a:rPr lang="en-US" sz="2262">
                    <a:solidFill>
                      <a:srgbClr val="000000"/>
                    </a:solidFill>
                    <a:latin typeface="Arimo"/>
                    <a:ea typeface="Arimo"/>
                    <a:cs typeface="Arimo"/>
                    <a:sym typeface="Arimo"/>
                  </a:rPr>
                  <a:t>Create more accurate predictive models.</a:t>
                </a:r>
              </a:p>
            </p:txBody>
          </p:sp>
        </p:grpSp>
      </p:grpSp>
      <p:grpSp>
        <p:nvGrpSpPr>
          <p:cNvPr id="25" name="Group 25"/>
          <p:cNvGrpSpPr/>
          <p:nvPr/>
        </p:nvGrpSpPr>
        <p:grpSpPr>
          <a:xfrm>
            <a:off x="5714926" y="5660710"/>
            <a:ext cx="2997346" cy="3486424"/>
            <a:chOff x="0" y="0"/>
            <a:chExt cx="3996462" cy="4648566"/>
          </a:xfrm>
        </p:grpSpPr>
        <p:sp>
          <p:nvSpPr>
            <p:cNvPr id="26" name="Freeform 26" descr="preencoded.png"/>
            <p:cNvSpPr/>
            <p:nvPr/>
          </p:nvSpPr>
          <p:spPr>
            <a:xfrm>
              <a:off x="0" y="0"/>
              <a:ext cx="920242" cy="920242"/>
            </a:xfrm>
            <a:custGeom>
              <a:avLst/>
              <a:gdLst/>
              <a:ahLst/>
              <a:cxnLst/>
              <a:rect l="l" t="t" r="r" b="b"/>
              <a:pathLst>
                <a:path w="920242" h="920242">
                  <a:moveTo>
                    <a:pt x="0" y="0"/>
                  </a:moveTo>
                  <a:lnTo>
                    <a:pt x="920242" y="0"/>
                  </a:lnTo>
                  <a:lnTo>
                    <a:pt x="920242" y="920242"/>
                  </a:lnTo>
                  <a:lnTo>
                    <a:pt x="0" y="920242"/>
                  </a:lnTo>
                  <a:lnTo>
                    <a:pt x="0" y="0"/>
                  </a:lnTo>
                  <a:close/>
                </a:path>
              </a:pathLst>
            </a:custGeom>
            <a:blipFill>
              <a:blip r:embed="rId7"/>
              <a:stretch>
                <a:fillRect/>
              </a:stretch>
            </a:blipFill>
          </p:spPr>
        </p:sp>
        <p:grpSp>
          <p:nvGrpSpPr>
            <p:cNvPr id="27" name="Group 27"/>
            <p:cNvGrpSpPr/>
            <p:nvPr/>
          </p:nvGrpSpPr>
          <p:grpSpPr>
            <a:xfrm>
              <a:off x="0" y="1288217"/>
              <a:ext cx="2615056" cy="1394264"/>
              <a:chOff x="0" y="0"/>
              <a:chExt cx="2551088" cy="1360158"/>
            </a:xfrm>
          </p:grpSpPr>
          <p:sp>
            <p:nvSpPr>
              <p:cNvPr id="28" name="Freeform 28"/>
              <p:cNvSpPr/>
              <p:nvPr/>
            </p:nvSpPr>
            <p:spPr>
              <a:xfrm>
                <a:off x="0" y="0"/>
                <a:ext cx="2551088" cy="1360158"/>
              </a:xfrm>
              <a:custGeom>
                <a:avLst/>
                <a:gdLst/>
                <a:ahLst/>
                <a:cxnLst/>
                <a:rect l="l" t="t" r="r" b="b"/>
                <a:pathLst>
                  <a:path w="2551088" h="1360158">
                    <a:moveTo>
                      <a:pt x="0" y="0"/>
                    </a:moveTo>
                    <a:lnTo>
                      <a:pt x="2551088" y="0"/>
                    </a:lnTo>
                    <a:lnTo>
                      <a:pt x="2551088" y="1360158"/>
                    </a:lnTo>
                    <a:lnTo>
                      <a:pt x="0" y="1360158"/>
                    </a:lnTo>
                    <a:close/>
                  </a:path>
                </a:pathLst>
              </a:custGeom>
              <a:solidFill>
                <a:srgbClr val="000000">
                  <a:alpha val="0"/>
                </a:srgbClr>
              </a:solidFill>
            </p:spPr>
          </p:sp>
          <p:sp>
            <p:nvSpPr>
              <p:cNvPr id="29" name="TextBox 29"/>
              <p:cNvSpPr txBox="1"/>
              <p:nvPr/>
            </p:nvSpPr>
            <p:spPr>
              <a:xfrm>
                <a:off x="0" y="-38100"/>
                <a:ext cx="2551088" cy="1398258"/>
              </a:xfrm>
              <a:prstGeom prst="rect">
                <a:avLst/>
              </a:prstGeom>
            </p:spPr>
            <p:txBody>
              <a:bodyPr lIns="0" tIns="0" rIns="0" bIns="0" rtlCol="0" anchor="t"/>
              <a:lstStyle/>
              <a:p>
                <a:pPr algn="l">
                  <a:lnSpc>
                    <a:spcPts val="3564"/>
                  </a:lnSpc>
                </a:pPr>
                <a:r>
                  <a:rPr lang="en-US" sz="2824" b="1">
                    <a:solidFill>
                      <a:srgbClr val="000000"/>
                    </a:solidFill>
                    <a:latin typeface="Arimo Bold"/>
                    <a:ea typeface="Arimo Bold"/>
                    <a:cs typeface="Arimo Bold"/>
                    <a:sym typeface="Arimo Bold"/>
                  </a:rPr>
                  <a:t>Support Decisions</a:t>
                </a:r>
              </a:p>
            </p:txBody>
          </p:sp>
        </p:grpSp>
        <p:grpSp>
          <p:nvGrpSpPr>
            <p:cNvPr id="30" name="Group 30"/>
            <p:cNvGrpSpPr/>
            <p:nvPr/>
          </p:nvGrpSpPr>
          <p:grpSpPr>
            <a:xfrm>
              <a:off x="0" y="2745337"/>
              <a:ext cx="3996462" cy="1903229"/>
              <a:chOff x="0" y="0"/>
              <a:chExt cx="3898702" cy="1856672"/>
            </a:xfrm>
          </p:grpSpPr>
          <p:sp>
            <p:nvSpPr>
              <p:cNvPr id="31" name="Freeform 31"/>
              <p:cNvSpPr/>
              <p:nvPr/>
            </p:nvSpPr>
            <p:spPr>
              <a:xfrm>
                <a:off x="0" y="0"/>
                <a:ext cx="3898702" cy="1856673"/>
              </a:xfrm>
              <a:custGeom>
                <a:avLst/>
                <a:gdLst/>
                <a:ahLst/>
                <a:cxnLst/>
                <a:rect l="l" t="t" r="r" b="b"/>
                <a:pathLst>
                  <a:path w="3898702" h="1856673">
                    <a:moveTo>
                      <a:pt x="0" y="0"/>
                    </a:moveTo>
                    <a:lnTo>
                      <a:pt x="3898702" y="0"/>
                    </a:lnTo>
                    <a:lnTo>
                      <a:pt x="3898702" y="1856673"/>
                    </a:lnTo>
                    <a:lnTo>
                      <a:pt x="0" y="1856673"/>
                    </a:lnTo>
                    <a:close/>
                  </a:path>
                </a:pathLst>
              </a:custGeom>
              <a:solidFill>
                <a:srgbClr val="000000">
                  <a:alpha val="0"/>
                </a:srgbClr>
              </a:solidFill>
            </p:spPr>
          </p:sp>
          <p:sp>
            <p:nvSpPr>
              <p:cNvPr id="32" name="TextBox 32"/>
              <p:cNvSpPr txBox="1"/>
              <p:nvPr/>
            </p:nvSpPr>
            <p:spPr>
              <a:xfrm>
                <a:off x="0" y="-114300"/>
                <a:ext cx="3898702" cy="1970972"/>
              </a:xfrm>
              <a:prstGeom prst="rect">
                <a:avLst/>
              </a:prstGeom>
            </p:spPr>
            <p:txBody>
              <a:bodyPr lIns="0" tIns="0" rIns="0" bIns="0" rtlCol="0" anchor="t"/>
              <a:lstStyle/>
              <a:p>
                <a:pPr algn="l">
                  <a:lnSpc>
                    <a:spcPts val="3702"/>
                  </a:lnSpc>
                </a:pPr>
                <a:r>
                  <a:rPr lang="en-US" sz="2262">
                    <a:solidFill>
                      <a:srgbClr val="000000"/>
                    </a:solidFill>
                    <a:latin typeface="Arimo"/>
                    <a:ea typeface="Arimo"/>
                    <a:cs typeface="Arimo"/>
                    <a:sym typeface="Arimo"/>
                  </a:rPr>
                  <a:t>Provide data-backed business recommendations.</a:t>
                </a:r>
              </a:p>
            </p:txBody>
          </p:sp>
        </p:grpSp>
      </p:grpSp>
      <p:grpSp>
        <p:nvGrpSpPr>
          <p:cNvPr id="33" name="Group 33"/>
          <p:cNvGrpSpPr/>
          <p:nvPr/>
        </p:nvGrpSpPr>
        <p:grpSpPr>
          <a:xfrm>
            <a:off x="1790666" y="5707852"/>
            <a:ext cx="2997346" cy="2943258"/>
            <a:chOff x="0" y="0"/>
            <a:chExt cx="3996462" cy="3924343"/>
          </a:xfrm>
        </p:grpSpPr>
        <p:sp>
          <p:nvSpPr>
            <p:cNvPr id="34" name="Freeform 34" descr="preencoded.png"/>
            <p:cNvSpPr/>
            <p:nvPr/>
          </p:nvSpPr>
          <p:spPr>
            <a:xfrm>
              <a:off x="0" y="0"/>
              <a:ext cx="920242" cy="920242"/>
            </a:xfrm>
            <a:custGeom>
              <a:avLst/>
              <a:gdLst/>
              <a:ahLst/>
              <a:cxnLst/>
              <a:rect l="l" t="t" r="r" b="b"/>
              <a:pathLst>
                <a:path w="920242" h="920242">
                  <a:moveTo>
                    <a:pt x="0" y="0"/>
                  </a:moveTo>
                  <a:lnTo>
                    <a:pt x="920242" y="0"/>
                  </a:lnTo>
                  <a:lnTo>
                    <a:pt x="920242" y="920242"/>
                  </a:lnTo>
                  <a:lnTo>
                    <a:pt x="0" y="920242"/>
                  </a:lnTo>
                  <a:lnTo>
                    <a:pt x="0" y="0"/>
                  </a:lnTo>
                  <a:close/>
                </a:path>
              </a:pathLst>
            </a:custGeom>
            <a:blipFill>
              <a:blip r:embed="rId8"/>
              <a:stretch>
                <a:fillRect/>
              </a:stretch>
            </a:blipFill>
          </p:spPr>
        </p:sp>
        <p:grpSp>
          <p:nvGrpSpPr>
            <p:cNvPr id="35" name="Group 35"/>
            <p:cNvGrpSpPr/>
            <p:nvPr/>
          </p:nvGrpSpPr>
          <p:grpSpPr>
            <a:xfrm>
              <a:off x="0" y="1288217"/>
              <a:ext cx="3996462" cy="1394264"/>
              <a:chOff x="0" y="0"/>
              <a:chExt cx="3898702" cy="1360158"/>
            </a:xfrm>
          </p:grpSpPr>
          <p:sp>
            <p:nvSpPr>
              <p:cNvPr id="36" name="Freeform 36"/>
              <p:cNvSpPr/>
              <p:nvPr/>
            </p:nvSpPr>
            <p:spPr>
              <a:xfrm>
                <a:off x="0" y="0"/>
                <a:ext cx="3898702" cy="1360158"/>
              </a:xfrm>
              <a:custGeom>
                <a:avLst/>
                <a:gdLst/>
                <a:ahLst/>
                <a:cxnLst/>
                <a:rect l="l" t="t" r="r" b="b"/>
                <a:pathLst>
                  <a:path w="3898702" h="1360158">
                    <a:moveTo>
                      <a:pt x="0" y="0"/>
                    </a:moveTo>
                    <a:lnTo>
                      <a:pt x="3898702" y="0"/>
                    </a:lnTo>
                    <a:lnTo>
                      <a:pt x="3898702" y="1360158"/>
                    </a:lnTo>
                    <a:lnTo>
                      <a:pt x="0" y="1360158"/>
                    </a:lnTo>
                    <a:close/>
                  </a:path>
                </a:pathLst>
              </a:custGeom>
              <a:solidFill>
                <a:srgbClr val="000000">
                  <a:alpha val="0"/>
                </a:srgbClr>
              </a:solidFill>
            </p:spPr>
          </p:sp>
          <p:sp>
            <p:nvSpPr>
              <p:cNvPr id="37" name="TextBox 37"/>
              <p:cNvSpPr txBox="1"/>
              <p:nvPr/>
            </p:nvSpPr>
            <p:spPr>
              <a:xfrm>
                <a:off x="0" y="-38100"/>
                <a:ext cx="3898702" cy="1398258"/>
              </a:xfrm>
              <a:prstGeom prst="rect">
                <a:avLst/>
              </a:prstGeom>
            </p:spPr>
            <p:txBody>
              <a:bodyPr lIns="0" tIns="0" rIns="0" bIns="0" rtlCol="0" anchor="t"/>
              <a:lstStyle/>
              <a:p>
                <a:pPr algn="l">
                  <a:lnSpc>
                    <a:spcPts val="3564"/>
                  </a:lnSpc>
                </a:pPr>
                <a:r>
                  <a:rPr lang="en-US" sz="2824" b="1">
                    <a:solidFill>
                      <a:srgbClr val="000000"/>
                    </a:solidFill>
                    <a:latin typeface="Arimo Bold"/>
                    <a:ea typeface="Arimo Bold"/>
                    <a:cs typeface="Arimo Bold"/>
                    <a:sym typeface="Arimo Bold"/>
                  </a:rPr>
                  <a:t>Improve Reporting</a:t>
                </a:r>
              </a:p>
            </p:txBody>
          </p:sp>
        </p:grpSp>
        <p:grpSp>
          <p:nvGrpSpPr>
            <p:cNvPr id="38" name="Group 38"/>
            <p:cNvGrpSpPr/>
            <p:nvPr/>
          </p:nvGrpSpPr>
          <p:grpSpPr>
            <a:xfrm>
              <a:off x="0" y="2659019"/>
              <a:ext cx="3996462" cy="1265324"/>
              <a:chOff x="0" y="0"/>
              <a:chExt cx="3898702" cy="1234372"/>
            </a:xfrm>
          </p:grpSpPr>
          <p:sp>
            <p:nvSpPr>
              <p:cNvPr id="39" name="Freeform 39"/>
              <p:cNvSpPr/>
              <p:nvPr/>
            </p:nvSpPr>
            <p:spPr>
              <a:xfrm>
                <a:off x="0" y="0"/>
                <a:ext cx="3898702" cy="1234372"/>
              </a:xfrm>
              <a:custGeom>
                <a:avLst/>
                <a:gdLst/>
                <a:ahLst/>
                <a:cxnLst/>
                <a:rect l="l" t="t" r="r" b="b"/>
                <a:pathLst>
                  <a:path w="3898702" h="1234372">
                    <a:moveTo>
                      <a:pt x="0" y="0"/>
                    </a:moveTo>
                    <a:lnTo>
                      <a:pt x="3898702" y="0"/>
                    </a:lnTo>
                    <a:lnTo>
                      <a:pt x="3898702" y="1234372"/>
                    </a:lnTo>
                    <a:lnTo>
                      <a:pt x="0" y="1234372"/>
                    </a:lnTo>
                    <a:close/>
                  </a:path>
                </a:pathLst>
              </a:custGeom>
              <a:solidFill>
                <a:srgbClr val="000000">
                  <a:alpha val="0"/>
                </a:srgbClr>
              </a:solidFill>
            </p:spPr>
          </p:sp>
          <p:sp>
            <p:nvSpPr>
              <p:cNvPr id="40" name="TextBox 40"/>
              <p:cNvSpPr txBox="1"/>
              <p:nvPr/>
            </p:nvSpPr>
            <p:spPr>
              <a:xfrm>
                <a:off x="0" y="-114300"/>
                <a:ext cx="3898702" cy="1348672"/>
              </a:xfrm>
              <a:prstGeom prst="rect">
                <a:avLst/>
              </a:prstGeom>
            </p:spPr>
            <p:txBody>
              <a:bodyPr lIns="0" tIns="0" rIns="0" bIns="0" rtlCol="0" anchor="t"/>
              <a:lstStyle/>
              <a:p>
                <a:pPr algn="l">
                  <a:lnSpc>
                    <a:spcPts val="3702"/>
                  </a:lnSpc>
                </a:pPr>
                <a:r>
                  <a:rPr lang="en-US" sz="2262">
                    <a:solidFill>
                      <a:srgbClr val="000000"/>
                    </a:solidFill>
                    <a:latin typeface="Arimo"/>
                    <a:ea typeface="Arimo"/>
                    <a:cs typeface="Arimo"/>
                    <a:sym typeface="Arimo"/>
                  </a:rPr>
                  <a:t>Enhance quality of data presentations.</a:t>
                </a:r>
              </a:p>
            </p:txBody>
          </p:sp>
        </p:grpSp>
      </p:grpSp>
      <p:grpSp>
        <p:nvGrpSpPr>
          <p:cNvPr id="41" name="Group 41"/>
          <p:cNvGrpSpPr/>
          <p:nvPr/>
        </p:nvGrpSpPr>
        <p:grpSpPr>
          <a:xfrm>
            <a:off x="1028700" y="9456937"/>
            <a:ext cx="9723589" cy="487163"/>
            <a:chOff x="0" y="0"/>
            <a:chExt cx="12964785" cy="649551"/>
          </a:xfrm>
        </p:grpSpPr>
        <p:sp>
          <p:nvSpPr>
            <p:cNvPr id="42" name="Freeform 42"/>
            <p:cNvSpPr/>
            <p:nvPr/>
          </p:nvSpPr>
          <p:spPr>
            <a:xfrm>
              <a:off x="0" y="0"/>
              <a:ext cx="12964785" cy="649551"/>
            </a:xfrm>
            <a:custGeom>
              <a:avLst/>
              <a:gdLst/>
              <a:ahLst/>
              <a:cxnLst/>
              <a:rect l="l" t="t" r="r" b="b"/>
              <a:pathLst>
                <a:path w="12964785" h="649551">
                  <a:moveTo>
                    <a:pt x="0" y="0"/>
                  </a:moveTo>
                  <a:lnTo>
                    <a:pt x="12964785" y="0"/>
                  </a:lnTo>
                  <a:lnTo>
                    <a:pt x="12964785" y="649551"/>
                  </a:lnTo>
                  <a:lnTo>
                    <a:pt x="0" y="649551"/>
                  </a:lnTo>
                  <a:close/>
                </a:path>
              </a:pathLst>
            </a:custGeom>
            <a:solidFill>
              <a:srgbClr val="000000">
                <a:alpha val="0"/>
              </a:srgbClr>
            </a:solidFill>
          </p:spPr>
        </p:sp>
        <p:sp>
          <p:nvSpPr>
            <p:cNvPr id="43" name="TextBox 43"/>
            <p:cNvSpPr txBox="1"/>
            <p:nvPr/>
          </p:nvSpPr>
          <p:spPr>
            <a:xfrm>
              <a:off x="0" y="-114300"/>
              <a:ext cx="12964785" cy="763851"/>
            </a:xfrm>
            <a:prstGeom prst="rect">
              <a:avLst/>
            </a:prstGeom>
          </p:spPr>
          <p:txBody>
            <a:bodyPr lIns="0" tIns="0" rIns="0" bIns="0" rtlCol="0" anchor="t"/>
            <a:lstStyle/>
            <a:p>
              <a:pPr algn="l">
                <a:lnSpc>
                  <a:spcPts val="3927"/>
                </a:lnSpc>
              </a:pPr>
              <a:r>
                <a:rPr lang="en-US" sz="2400">
                  <a:solidFill>
                    <a:srgbClr val="000000"/>
                  </a:solidFill>
                  <a:latin typeface="Arimo"/>
                  <a:ea typeface="Arimo"/>
                  <a:cs typeface="Arimo"/>
                  <a:sym typeface="Arimo"/>
                </a:rPr>
                <a:t>Essential skill for Data Analysts, Business Analysts, and Risk Analysts.</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85725"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5" name="Group 5"/>
          <p:cNvGrpSpPr/>
          <p:nvPr/>
        </p:nvGrpSpPr>
        <p:grpSpPr>
          <a:xfrm>
            <a:off x="992238" y="1563886"/>
            <a:ext cx="8270825" cy="885974"/>
            <a:chOff x="0" y="0"/>
            <a:chExt cx="11027767" cy="1181298"/>
          </a:xfrm>
        </p:grpSpPr>
        <p:sp>
          <p:nvSpPr>
            <p:cNvPr id="6" name="Freeform 6"/>
            <p:cNvSpPr/>
            <p:nvPr/>
          </p:nvSpPr>
          <p:spPr>
            <a:xfrm>
              <a:off x="0" y="0"/>
              <a:ext cx="11027766" cy="1181298"/>
            </a:xfrm>
            <a:custGeom>
              <a:avLst/>
              <a:gdLst/>
              <a:ahLst/>
              <a:cxnLst/>
              <a:rect l="l" t="t" r="r" b="b"/>
              <a:pathLst>
                <a:path w="11027766" h="1181298">
                  <a:moveTo>
                    <a:pt x="0" y="0"/>
                  </a:moveTo>
                  <a:lnTo>
                    <a:pt x="11027766" y="0"/>
                  </a:lnTo>
                  <a:lnTo>
                    <a:pt x="11027766" y="1181298"/>
                  </a:lnTo>
                  <a:lnTo>
                    <a:pt x="0" y="1181298"/>
                  </a:lnTo>
                  <a:close/>
                </a:path>
              </a:pathLst>
            </a:custGeom>
            <a:solidFill>
              <a:srgbClr val="000000">
                <a:alpha val="0"/>
              </a:srgbClr>
            </a:solidFill>
          </p:spPr>
        </p:sp>
        <p:sp>
          <p:nvSpPr>
            <p:cNvPr id="7" name="TextBox 7"/>
            <p:cNvSpPr txBox="1"/>
            <p:nvPr/>
          </p:nvSpPr>
          <p:spPr>
            <a:xfrm>
              <a:off x="0" y="-57150"/>
              <a:ext cx="11027767" cy="1238448"/>
            </a:xfrm>
            <a:prstGeom prst="rect">
              <a:avLst/>
            </a:prstGeom>
          </p:spPr>
          <p:txBody>
            <a:bodyPr lIns="0" tIns="0" rIns="0" bIns="0" rtlCol="0" anchor="t"/>
            <a:lstStyle/>
            <a:p>
              <a:pPr algn="l">
                <a:lnSpc>
                  <a:spcPts val="6937"/>
                </a:lnSpc>
              </a:pPr>
              <a:r>
                <a:rPr lang="en-US" sz="5562" b="1">
                  <a:solidFill>
                    <a:srgbClr val="000000"/>
                  </a:solidFill>
                  <a:latin typeface="Arimo Bold"/>
                  <a:ea typeface="Arimo Bold"/>
                  <a:cs typeface="Arimo Bold"/>
                  <a:sym typeface="Arimo Bold"/>
                </a:rPr>
                <a:t>Where is EDA Applicable</a:t>
              </a:r>
            </a:p>
          </p:txBody>
        </p:sp>
      </p:grpSp>
      <p:grpSp>
        <p:nvGrpSpPr>
          <p:cNvPr id="8" name="Group 8"/>
          <p:cNvGrpSpPr/>
          <p:nvPr/>
        </p:nvGrpSpPr>
        <p:grpSpPr>
          <a:xfrm>
            <a:off x="265588" y="3690343"/>
            <a:ext cx="6025229" cy="1212932"/>
            <a:chOff x="0" y="0"/>
            <a:chExt cx="8033638" cy="1617243"/>
          </a:xfrm>
        </p:grpSpPr>
        <p:grpSp>
          <p:nvGrpSpPr>
            <p:cNvPr id="9" name="Group 9"/>
            <p:cNvGrpSpPr/>
            <p:nvPr/>
          </p:nvGrpSpPr>
          <p:grpSpPr>
            <a:xfrm>
              <a:off x="2660204" y="0"/>
              <a:ext cx="5373434" cy="820756"/>
              <a:chOff x="0" y="0"/>
              <a:chExt cx="4725392" cy="721772"/>
            </a:xfrm>
          </p:grpSpPr>
          <p:sp>
            <p:nvSpPr>
              <p:cNvPr id="10" name="Freeform 10"/>
              <p:cNvSpPr/>
              <p:nvPr/>
            </p:nvSpPr>
            <p:spPr>
              <a:xfrm>
                <a:off x="0" y="0"/>
                <a:ext cx="4725392" cy="721772"/>
              </a:xfrm>
              <a:custGeom>
                <a:avLst/>
                <a:gdLst/>
                <a:ahLst/>
                <a:cxnLst/>
                <a:rect l="l" t="t" r="r" b="b"/>
                <a:pathLst>
                  <a:path w="4725392" h="721772">
                    <a:moveTo>
                      <a:pt x="0" y="0"/>
                    </a:moveTo>
                    <a:lnTo>
                      <a:pt x="4725392" y="0"/>
                    </a:lnTo>
                    <a:lnTo>
                      <a:pt x="4725392" y="721772"/>
                    </a:lnTo>
                    <a:lnTo>
                      <a:pt x="0" y="721772"/>
                    </a:lnTo>
                    <a:close/>
                  </a:path>
                </a:pathLst>
              </a:custGeom>
              <a:solidFill>
                <a:srgbClr val="000000">
                  <a:alpha val="0"/>
                </a:srgbClr>
              </a:solidFill>
            </p:spPr>
          </p:sp>
          <p:sp>
            <p:nvSpPr>
              <p:cNvPr id="11" name="TextBox 11"/>
              <p:cNvSpPr txBox="1"/>
              <p:nvPr/>
            </p:nvSpPr>
            <p:spPr>
              <a:xfrm>
                <a:off x="0" y="-38100"/>
                <a:ext cx="4725392" cy="759872"/>
              </a:xfrm>
              <a:prstGeom prst="rect">
                <a:avLst/>
              </a:prstGeom>
            </p:spPr>
            <p:txBody>
              <a:bodyPr lIns="0" tIns="0" rIns="0" bIns="0" rtlCol="0" anchor="t"/>
              <a:lstStyle/>
              <a:p>
                <a:pPr algn="r">
                  <a:lnSpc>
                    <a:spcPts val="3812"/>
                  </a:lnSpc>
                </a:pPr>
                <a:r>
                  <a:rPr lang="en-US" sz="3049" b="1">
                    <a:solidFill>
                      <a:srgbClr val="000000"/>
                    </a:solidFill>
                    <a:latin typeface="Arimo Bold"/>
                    <a:ea typeface="Arimo Bold"/>
                    <a:cs typeface="Arimo Bold"/>
                    <a:sym typeface="Arimo Bold"/>
                  </a:rPr>
                  <a:t>Banking</a:t>
                </a:r>
              </a:p>
            </p:txBody>
          </p:sp>
        </p:grpSp>
        <p:grpSp>
          <p:nvGrpSpPr>
            <p:cNvPr id="12" name="Group 12"/>
            <p:cNvGrpSpPr/>
            <p:nvPr/>
          </p:nvGrpSpPr>
          <p:grpSpPr>
            <a:xfrm>
              <a:off x="0" y="929457"/>
              <a:ext cx="8033638" cy="687786"/>
              <a:chOff x="0" y="0"/>
              <a:chExt cx="7064772" cy="604838"/>
            </a:xfrm>
          </p:grpSpPr>
          <p:sp>
            <p:nvSpPr>
              <p:cNvPr id="13" name="Freeform 13"/>
              <p:cNvSpPr/>
              <p:nvPr/>
            </p:nvSpPr>
            <p:spPr>
              <a:xfrm>
                <a:off x="0" y="0"/>
                <a:ext cx="7064772" cy="604838"/>
              </a:xfrm>
              <a:custGeom>
                <a:avLst/>
                <a:gdLst/>
                <a:ahLst/>
                <a:cxnLst/>
                <a:rect l="l" t="t" r="r" b="b"/>
                <a:pathLst>
                  <a:path w="7064772" h="604838">
                    <a:moveTo>
                      <a:pt x="0" y="0"/>
                    </a:moveTo>
                    <a:lnTo>
                      <a:pt x="7064772" y="0"/>
                    </a:lnTo>
                    <a:lnTo>
                      <a:pt x="7064772" y="604838"/>
                    </a:lnTo>
                    <a:lnTo>
                      <a:pt x="0" y="604838"/>
                    </a:lnTo>
                    <a:close/>
                  </a:path>
                </a:pathLst>
              </a:custGeom>
              <a:solidFill>
                <a:srgbClr val="000000">
                  <a:alpha val="0"/>
                </a:srgbClr>
              </a:solidFill>
            </p:spPr>
          </p:sp>
          <p:sp>
            <p:nvSpPr>
              <p:cNvPr id="14" name="TextBox 14"/>
              <p:cNvSpPr txBox="1"/>
              <p:nvPr/>
            </p:nvSpPr>
            <p:spPr>
              <a:xfrm>
                <a:off x="0" y="-114300"/>
                <a:ext cx="7064772" cy="719138"/>
              </a:xfrm>
              <a:prstGeom prst="rect">
                <a:avLst/>
              </a:prstGeom>
            </p:spPr>
            <p:txBody>
              <a:bodyPr lIns="0" tIns="0" rIns="0" bIns="0" rtlCol="0" anchor="t"/>
              <a:lstStyle/>
              <a:p>
                <a:pPr algn="r">
                  <a:lnSpc>
                    <a:spcPts val="4051"/>
                  </a:lnSpc>
                </a:pPr>
                <a:r>
                  <a:rPr lang="en-US" sz="2487">
                    <a:solidFill>
                      <a:srgbClr val="000000"/>
                    </a:solidFill>
                    <a:latin typeface="Arimo"/>
                    <a:ea typeface="Arimo"/>
                    <a:cs typeface="Arimo"/>
                    <a:sym typeface="Arimo"/>
                  </a:rPr>
                  <a:t>Risk profiling and fraud detection</a:t>
                </a:r>
              </a:p>
            </p:txBody>
          </p:sp>
        </p:grpSp>
      </p:grpSp>
      <p:grpSp>
        <p:nvGrpSpPr>
          <p:cNvPr id="15" name="Group 15"/>
          <p:cNvGrpSpPr/>
          <p:nvPr/>
        </p:nvGrpSpPr>
        <p:grpSpPr>
          <a:xfrm>
            <a:off x="11997035" y="3690343"/>
            <a:ext cx="5846592" cy="1176938"/>
            <a:chOff x="0" y="0"/>
            <a:chExt cx="7795456" cy="1569251"/>
          </a:xfrm>
        </p:grpSpPr>
        <p:grpSp>
          <p:nvGrpSpPr>
            <p:cNvPr id="16" name="Group 16"/>
            <p:cNvGrpSpPr/>
            <p:nvPr/>
          </p:nvGrpSpPr>
          <p:grpSpPr>
            <a:xfrm>
              <a:off x="0" y="0"/>
              <a:ext cx="5213976" cy="801966"/>
              <a:chOff x="0" y="0"/>
              <a:chExt cx="4725392" cy="726816"/>
            </a:xfrm>
          </p:grpSpPr>
          <p:sp>
            <p:nvSpPr>
              <p:cNvPr id="17" name="Freeform 17"/>
              <p:cNvSpPr/>
              <p:nvPr/>
            </p:nvSpPr>
            <p:spPr>
              <a:xfrm>
                <a:off x="0" y="0"/>
                <a:ext cx="4725392" cy="726816"/>
              </a:xfrm>
              <a:custGeom>
                <a:avLst/>
                <a:gdLst/>
                <a:ahLst/>
                <a:cxnLst/>
                <a:rect l="l" t="t" r="r" b="b"/>
                <a:pathLst>
                  <a:path w="4725392" h="726816">
                    <a:moveTo>
                      <a:pt x="0" y="0"/>
                    </a:moveTo>
                    <a:lnTo>
                      <a:pt x="4725392" y="0"/>
                    </a:lnTo>
                    <a:lnTo>
                      <a:pt x="4725392" y="726816"/>
                    </a:lnTo>
                    <a:lnTo>
                      <a:pt x="0" y="726816"/>
                    </a:lnTo>
                    <a:close/>
                  </a:path>
                </a:pathLst>
              </a:custGeom>
              <a:solidFill>
                <a:srgbClr val="000000">
                  <a:alpha val="0"/>
                </a:srgbClr>
              </a:solidFill>
            </p:spPr>
          </p:sp>
          <p:sp>
            <p:nvSpPr>
              <p:cNvPr id="18" name="TextBox 18"/>
              <p:cNvSpPr txBox="1"/>
              <p:nvPr/>
            </p:nvSpPr>
            <p:spPr>
              <a:xfrm>
                <a:off x="0" y="-28575"/>
                <a:ext cx="4725392" cy="755391"/>
              </a:xfrm>
              <a:prstGeom prst="rect">
                <a:avLst/>
              </a:prstGeom>
            </p:spPr>
            <p:txBody>
              <a:bodyPr lIns="0" tIns="0" rIns="0" bIns="0" rtlCol="0" anchor="t"/>
              <a:lstStyle/>
              <a:p>
                <a:pPr algn="l">
                  <a:lnSpc>
                    <a:spcPts val="3687"/>
                  </a:lnSpc>
                </a:pPr>
                <a:r>
                  <a:rPr lang="en-US" sz="2949" b="1">
                    <a:solidFill>
                      <a:srgbClr val="000000"/>
                    </a:solidFill>
                    <a:latin typeface="Arimo Bold"/>
                    <a:ea typeface="Arimo Bold"/>
                    <a:cs typeface="Arimo Bold"/>
                    <a:sym typeface="Arimo Bold"/>
                  </a:rPr>
                  <a:t>Healthcare</a:t>
                </a:r>
              </a:p>
            </p:txBody>
          </p:sp>
        </p:grpSp>
        <p:grpSp>
          <p:nvGrpSpPr>
            <p:cNvPr id="19" name="Group 19"/>
            <p:cNvGrpSpPr/>
            <p:nvPr/>
          </p:nvGrpSpPr>
          <p:grpSpPr>
            <a:xfrm>
              <a:off x="0" y="901875"/>
              <a:ext cx="7795456" cy="667376"/>
              <a:chOff x="0" y="0"/>
              <a:chExt cx="7064970" cy="604838"/>
            </a:xfrm>
          </p:grpSpPr>
          <p:sp>
            <p:nvSpPr>
              <p:cNvPr id="20" name="Freeform 20"/>
              <p:cNvSpPr/>
              <p:nvPr/>
            </p:nvSpPr>
            <p:spPr>
              <a:xfrm>
                <a:off x="0" y="0"/>
                <a:ext cx="7064970" cy="604838"/>
              </a:xfrm>
              <a:custGeom>
                <a:avLst/>
                <a:gdLst/>
                <a:ahLst/>
                <a:cxnLst/>
                <a:rect l="l" t="t" r="r" b="b"/>
                <a:pathLst>
                  <a:path w="7064970" h="604838">
                    <a:moveTo>
                      <a:pt x="0" y="0"/>
                    </a:moveTo>
                    <a:lnTo>
                      <a:pt x="7064970" y="0"/>
                    </a:lnTo>
                    <a:lnTo>
                      <a:pt x="7064970" y="604838"/>
                    </a:lnTo>
                    <a:lnTo>
                      <a:pt x="0" y="604838"/>
                    </a:lnTo>
                    <a:close/>
                  </a:path>
                </a:pathLst>
              </a:custGeom>
              <a:solidFill>
                <a:srgbClr val="000000">
                  <a:alpha val="0"/>
                </a:srgbClr>
              </a:solidFill>
            </p:spPr>
          </p:sp>
          <p:sp>
            <p:nvSpPr>
              <p:cNvPr id="21" name="TextBox 21"/>
              <p:cNvSpPr txBox="1"/>
              <p:nvPr/>
            </p:nvSpPr>
            <p:spPr>
              <a:xfrm>
                <a:off x="0" y="-104775"/>
                <a:ext cx="7064970" cy="709613"/>
              </a:xfrm>
              <a:prstGeom prst="rect">
                <a:avLst/>
              </a:prstGeom>
            </p:spPr>
            <p:txBody>
              <a:bodyPr lIns="0" tIns="0" rIns="0" bIns="0" rtlCol="0" anchor="t"/>
              <a:lstStyle/>
              <a:p>
                <a:pPr algn="l">
                  <a:lnSpc>
                    <a:spcPts val="3888"/>
                  </a:lnSpc>
                </a:pPr>
                <a:r>
                  <a:rPr lang="en-US" sz="2387">
                    <a:solidFill>
                      <a:srgbClr val="000000"/>
                    </a:solidFill>
                    <a:latin typeface="Arimo"/>
                    <a:ea typeface="Arimo"/>
                    <a:cs typeface="Arimo"/>
                    <a:sym typeface="Arimo"/>
                  </a:rPr>
                  <a:t>Patient history and risk prediction</a:t>
                </a:r>
              </a:p>
            </p:txBody>
          </p:sp>
        </p:grpSp>
      </p:grpSp>
      <p:grpSp>
        <p:nvGrpSpPr>
          <p:cNvPr id="22" name="Group 22"/>
          <p:cNvGrpSpPr/>
          <p:nvPr/>
        </p:nvGrpSpPr>
        <p:grpSpPr>
          <a:xfrm>
            <a:off x="11997035" y="6529239"/>
            <a:ext cx="5846592" cy="1677469"/>
            <a:chOff x="0" y="0"/>
            <a:chExt cx="7795456" cy="2236625"/>
          </a:xfrm>
        </p:grpSpPr>
        <p:grpSp>
          <p:nvGrpSpPr>
            <p:cNvPr id="23" name="Group 23"/>
            <p:cNvGrpSpPr/>
            <p:nvPr/>
          </p:nvGrpSpPr>
          <p:grpSpPr>
            <a:xfrm>
              <a:off x="0" y="0"/>
              <a:ext cx="5213976" cy="801966"/>
              <a:chOff x="0" y="0"/>
              <a:chExt cx="4725392" cy="726816"/>
            </a:xfrm>
          </p:grpSpPr>
          <p:sp>
            <p:nvSpPr>
              <p:cNvPr id="24" name="Freeform 24"/>
              <p:cNvSpPr/>
              <p:nvPr/>
            </p:nvSpPr>
            <p:spPr>
              <a:xfrm>
                <a:off x="0" y="0"/>
                <a:ext cx="4725392" cy="726816"/>
              </a:xfrm>
              <a:custGeom>
                <a:avLst/>
                <a:gdLst/>
                <a:ahLst/>
                <a:cxnLst/>
                <a:rect l="l" t="t" r="r" b="b"/>
                <a:pathLst>
                  <a:path w="4725392" h="726816">
                    <a:moveTo>
                      <a:pt x="0" y="0"/>
                    </a:moveTo>
                    <a:lnTo>
                      <a:pt x="4725392" y="0"/>
                    </a:lnTo>
                    <a:lnTo>
                      <a:pt x="4725392" y="726816"/>
                    </a:lnTo>
                    <a:lnTo>
                      <a:pt x="0" y="726816"/>
                    </a:lnTo>
                    <a:close/>
                  </a:path>
                </a:pathLst>
              </a:custGeom>
              <a:solidFill>
                <a:srgbClr val="000000">
                  <a:alpha val="0"/>
                </a:srgbClr>
              </a:solidFill>
            </p:spPr>
          </p:sp>
          <p:sp>
            <p:nvSpPr>
              <p:cNvPr id="25" name="TextBox 25"/>
              <p:cNvSpPr txBox="1"/>
              <p:nvPr/>
            </p:nvSpPr>
            <p:spPr>
              <a:xfrm>
                <a:off x="0" y="-28575"/>
                <a:ext cx="4725392" cy="755391"/>
              </a:xfrm>
              <a:prstGeom prst="rect">
                <a:avLst/>
              </a:prstGeom>
            </p:spPr>
            <p:txBody>
              <a:bodyPr lIns="0" tIns="0" rIns="0" bIns="0" rtlCol="0" anchor="t"/>
              <a:lstStyle/>
              <a:p>
                <a:pPr algn="l">
                  <a:lnSpc>
                    <a:spcPts val="3687"/>
                  </a:lnSpc>
                </a:pPr>
                <a:r>
                  <a:rPr lang="en-US" sz="2949" b="1">
                    <a:solidFill>
                      <a:srgbClr val="000000"/>
                    </a:solidFill>
                    <a:latin typeface="Arimo Bold"/>
                    <a:ea typeface="Arimo Bold"/>
                    <a:cs typeface="Arimo Bold"/>
                    <a:sym typeface="Arimo Bold"/>
                  </a:rPr>
                  <a:t>Retail</a:t>
                </a:r>
              </a:p>
            </p:txBody>
          </p:sp>
        </p:grpSp>
        <p:grpSp>
          <p:nvGrpSpPr>
            <p:cNvPr id="26" name="Group 26"/>
            <p:cNvGrpSpPr/>
            <p:nvPr/>
          </p:nvGrpSpPr>
          <p:grpSpPr>
            <a:xfrm>
              <a:off x="0" y="901875"/>
              <a:ext cx="7795456" cy="1334750"/>
              <a:chOff x="0" y="0"/>
              <a:chExt cx="7064970" cy="1209675"/>
            </a:xfrm>
          </p:grpSpPr>
          <p:sp>
            <p:nvSpPr>
              <p:cNvPr id="27" name="Freeform 27"/>
              <p:cNvSpPr/>
              <p:nvPr/>
            </p:nvSpPr>
            <p:spPr>
              <a:xfrm>
                <a:off x="0" y="0"/>
                <a:ext cx="7064970" cy="1209675"/>
              </a:xfrm>
              <a:custGeom>
                <a:avLst/>
                <a:gdLst/>
                <a:ahLst/>
                <a:cxnLst/>
                <a:rect l="l" t="t" r="r" b="b"/>
                <a:pathLst>
                  <a:path w="7064970" h="1209675">
                    <a:moveTo>
                      <a:pt x="0" y="0"/>
                    </a:moveTo>
                    <a:lnTo>
                      <a:pt x="7064970" y="0"/>
                    </a:lnTo>
                    <a:lnTo>
                      <a:pt x="7064970" y="1209675"/>
                    </a:lnTo>
                    <a:lnTo>
                      <a:pt x="0" y="1209675"/>
                    </a:lnTo>
                    <a:close/>
                  </a:path>
                </a:pathLst>
              </a:custGeom>
              <a:solidFill>
                <a:srgbClr val="000000">
                  <a:alpha val="0"/>
                </a:srgbClr>
              </a:solidFill>
            </p:spPr>
          </p:sp>
          <p:sp>
            <p:nvSpPr>
              <p:cNvPr id="28" name="TextBox 28"/>
              <p:cNvSpPr txBox="1"/>
              <p:nvPr/>
            </p:nvSpPr>
            <p:spPr>
              <a:xfrm>
                <a:off x="0" y="-104775"/>
                <a:ext cx="7064970" cy="1314450"/>
              </a:xfrm>
              <a:prstGeom prst="rect">
                <a:avLst/>
              </a:prstGeom>
            </p:spPr>
            <p:txBody>
              <a:bodyPr lIns="0" tIns="0" rIns="0" bIns="0" rtlCol="0" anchor="t"/>
              <a:lstStyle/>
              <a:p>
                <a:pPr algn="l">
                  <a:lnSpc>
                    <a:spcPts val="3888"/>
                  </a:lnSpc>
                </a:pPr>
                <a:r>
                  <a:rPr lang="en-US" sz="2387">
                    <a:solidFill>
                      <a:srgbClr val="000000"/>
                    </a:solidFill>
                    <a:latin typeface="Arimo"/>
                    <a:ea typeface="Arimo"/>
                    <a:cs typeface="Arimo"/>
                    <a:sym typeface="Arimo"/>
                  </a:rPr>
                  <a:t>Customer segmentation and demand forecasting</a:t>
                </a:r>
              </a:p>
            </p:txBody>
          </p:sp>
        </p:grpSp>
      </p:grpSp>
      <p:grpSp>
        <p:nvGrpSpPr>
          <p:cNvPr id="29" name="Group 29"/>
          <p:cNvGrpSpPr/>
          <p:nvPr/>
        </p:nvGrpSpPr>
        <p:grpSpPr>
          <a:xfrm>
            <a:off x="0" y="6529239"/>
            <a:ext cx="6290816" cy="1804974"/>
            <a:chOff x="0" y="0"/>
            <a:chExt cx="8387755" cy="2406631"/>
          </a:xfrm>
        </p:grpSpPr>
        <p:grpSp>
          <p:nvGrpSpPr>
            <p:cNvPr id="30" name="Group 30"/>
            <p:cNvGrpSpPr/>
            <p:nvPr/>
          </p:nvGrpSpPr>
          <p:grpSpPr>
            <a:xfrm>
              <a:off x="2777464" y="0"/>
              <a:ext cx="5610291" cy="801966"/>
              <a:chOff x="0" y="0"/>
              <a:chExt cx="4725392" cy="675474"/>
            </a:xfrm>
          </p:grpSpPr>
          <p:sp>
            <p:nvSpPr>
              <p:cNvPr id="31" name="Freeform 31"/>
              <p:cNvSpPr/>
              <p:nvPr/>
            </p:nvSpPr>
            <p:spPr>
              <a:xfrm>
                <a:off x="0" y="0"/>
                <a:ext cx="4725392" cy="675474"/>
              </a:xfrm>
              <a:custGeom>
                <a:avLst/>
                <a:gdLst/>
                <a:ahLst/>
                <a:cxnLst/>
                <a:rect l="l" t="t" r="r" b="b"/>
                <a:pathLst>
                  <a:path w="4725392" h="675474">
                    <a:moveTo>
                      <a:pt x="0" y="0"/>
                    </a:moveTo>
                    <a:lnTo>
                      <a:pt x="4725392" y="0"/>
                    </a:lnTo>
                    <a:lnTo>
                      <a:pt x="4725392" y="675474"/>
                    </a:lnTo>
                    <a:lnTo>
                      <a:pt x="0" y="675474"/>
                    </a:lnTo>
                    <a:close/>
                  </a:path>
                </a:pathLst>
              </a:custGeom>
              <a:solidFill>
                <a:srgbClr val="000000">
                  <a:alpha val="0"/>
                </a:srgbClr>
              </a:solidFill>
            </p:spPr>
          </p:sp>
          <p:sp>
            <p:nvSpPr>
              <p:cNvPr id="32" name="TextBox 32"/>
              <p:cNvSpPr txBox="1"/>
              <p:nvPr/>
            </p:nvSpPr>
            <p:spPr>
              <a:xfrm>
                <a:off x="0" y="-28575"/>
                <a:ext cx="4725392" cy="704049"/>
              </a:xfrm>
              <a:prstGeom prst="rect">
                <a:avLst/>
              </a:prstGeom>
            </p:spPr>
            <p:txBody>
              <a:bodyPr lIns="0" tIns="0" rIns="0" bIns="0" rtlCol="0" anchor="t"/>
              <a:lstStyle/>
              <a:p>
                <a:pPr algn="r">
                  <a:lnSpc>
                    <a:spcPts val="3687"/>
                  </a:lnSpc>
                </a:pPr>
                <a:r>
                  <a:rPr lang="en-US" sz="2949" b="1">
                    <a:solidFill>
                      <a:srgbClr val="000000"/>
                    </a:solidFill>
                    <a:latin typeface="Arimo Bold"/>
                    <a:ea typeface="Arimo Bold"/>
                    <a:cs typeface="Arimo Bold"/>
                    <a:sym typeface="Arimo Bold"/>
                  </a:rPr>
                  <a:t>Insurance</a:t>
                </a:r>
              </a:p>
            </p:txBody>
          </p:sp>
        </p:grpSp>
        <p:grpSp>
          <p:nvGrpSpPr>
            <p:cNvPr id="33" name="Group 33"/>
            <p:cNvGrpSpPr/>
            <p:nvPr/>
          </p:nvGrpSpPr>
          <p:grpSpPr>
            <a:xfrm>
              <a:off x="0" y="970427"/>
              <a:ext cx="8387755" cy="1436205"/>
              <a:chOff x="0" y="0"/>
              <a:chExt cx="7064772" cy="1209675"/>
            </a:xfrm>
          </p:grpSpPr>
          <p:sp>
            <p:nvSpPr>
              <p:cNvPr id="34" name="Freeform 34"/>
              <p:cNvSpPr/>
              <p:nvPr/>
            </p:nvSpPr>
            <p:spPr>
              <a:xfrm>
                <a:off x="0" y="0"/>
                <a:ext cx="7064772" cy="1209675"/>
              </a:xfrm>
              <a:custGeom>
                <a:avLst/>
                <a:gdLst/>
                <a:ahLst/>
                <a:cxnLst/>
                <a:rect l="l" t="t" r="r" b="b"/>
                <a:pathLst>
                  <a:path w="7064772" h="1209675">
                    <a:moveTo>
                      <a:pt x="0" y="0"/>
                    </a:moveTo>
                    <a:lnTo>
                      <a:pt x="7064772" y="0"/>
                    </a:lnTo>
                    <a:lnTo>
                      <a:pt x="7064772" y="1209675"/>
                    </a:lnTo>
                    <a:lnTo>
                      <a:pt x="0" y="1209675"/>
                    </a:lnTo>
                    <a:close/>
                  </a:path>
                </a:pathLst>
              </a:custGeom>
              <a:solidFill>
                <a:srgbClr val="000000">
                  <a:alpha val="0"/>
                </a:srgbClr>
              </a:solidFill>
            </p:spPr>
          </p:sp>
          <p:sp>
            <p:nvSpPr>
              <p:cNvPr id="35" name="TextBox 35"/>
              <p:cNvSpPr txBox="1"/>
              <p:nvPr/>
            </p:nvSpPr>
            <p:spPr>
              <a:xfrm>
                <a:off x="0" y="-104775"/>
                <a:ext cx="7064772" cy="1314450"/>
              </a:xfrm>
              <a:prstGeom prst="rect">
                <a:avLst/>
              </a:prstGeom>
            </p:spPr>
            <p:txBody>
              <a:bodyPr lIns="0" tIns="0" rIns="0" bIns="0" rtlCol="0" anchor="t"/>
              <a:lstStyle/>
              <a:p>
                <a:pPr algn="r">
                  <a:lnSpc>
                    <a:spcPts val="3888"/>
                  </a:lnSpc>
                </a:pPr>
                <a:r>
                  <a:rPr lang="en-US" sz="2387">
                    <a:solidFill>
                      <a:srgbClr val="000000"/>
                    </a:solidFill>
                    <a:latin typeface="Arimo"/>
                    <a:ea typeface="Arimo"/>
                    <a:cs typeface="Arimo"/>
                    <a:sym typeface="Arimo"/>
                  </a:rPr>
                  <a:t>Claims assessment and risk underwriting</a:t>
                </a:r>
              </a:p>
            </p:txBody>
          </p:sp>
        </p:grpSp>
      </p:grpSp>
      <p:sp>
        <p:nvSpPr>
          <p:cNvPr id="36" name="Freeform 36"/>
          <p:cNvSpPr/>
          <p:nvPr/>
        </p:nvSpPr>
        <p:spPr>
          <a:xfrm>
            <a:off x="6368933" y="3287585"/>
            <a:ext cx="5449657" cy="5046627"/>
          </a:xfrm>
          <a:custGeom>
            <a:avLst/>
            <a:gdLst/>
            <a:ahLst/>
            <a:cxnLst/>
            <a:rect l="l" t="t" r="r" b="b"/>
            <a:pathLst>
              <a:path w="5449657" h="5046627">
                <a:moveTo>
                  <a:pt x="0" y="0"/>
                </a:moveTo>
                <a:lnTo>
                  <a:pt x="5449656" y="0"/>
                </a:lnTo>
                <a:lnTo>
                  <a:pt x="5449656" y="5046627"/>
                </a:lnTo>
                <a:lnTo>
                  <a:pt x="0" y="5046627"/>
                </a:lnTo>
                <a:lnTo>
                  <a:pt x="0" y="0"/>
                </a:lnTo>
                <a:close/>
              </a:path>
            </a:pathLst>
          </a:custGeom>
          <a:blipFill>
            <a:blip r:embed="rId4"/>
            <a:stretch>
              <a:fillRect/>
            </a:stretch>
          </a:blipFill>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0" y="0"/>
            <a:ext cx="18288000" cy="2406516"/>
          </a:xfrm>
          <a:custGeom>
            <a:avLst/>
            <a:gdLst/>
            <a:ahLst/>
            <a:cxnLst/>
            <a:rect l="l" t="t" r="r" b="b"/>
            <a:pathLst>
              <a:path w="18288000" h="2406516">
                <a:moveTo>
                  <a:pt x="0" y="0"/>
                </a:moveTo>
                <a:lnTo>
                  <a:pt x="18288000" y="0"/>
                </a:lnTo>
                <a:lnTo>
                  <a:pt x="18288000" y="2406516"/>
                </a:lnTo>
                <a:lnTo>
                  <a:pt x="0" y="2406516"/>
                </a:lnTo>
                <a:lnTo>
                  <a:pt x="0" y="0"/>
                </a:lnTo>
                <a:close/>
              </a:path>
            </a:pathLst>
          </a:custGeom>
          <a:blipFill>
            <a:blip r:embed="rId4">
              <a:alphaModFix amt="73000"/>
            </a:blip>
            <a:stretch>
              <a:fillRect t="-30" b="-4856"/>
            </a:stretch>
          </a:blipFill>
        </p:spPr>
      </p:sp>
      <p:grpSp>
        <p:nvGrpSpPr>
          <p:cNvPr id="6" name="Group 6"/>
          <p:cNvGrpSpPr/>
          <p:nvPr/>
        </p:nvGrpSpPr>
        <p:grpSpPr>
          <a:xfrm>
            <a:off x="300821" y="2846607"/>
            <a:ext cx="6266220" cy="717153"/>
            <a:chOff x="0" y="0"/>
            <a:chExt cx="7785100" cy="890985"/>
          </a:xfrm>
        </p:grpSpPr>
        <p:sp>
          <p:nvSpPr>
            <p:cNvPr id="7" name="Freeform 7"/>
            <p:cNvSpPr/>
            <p:nvPr/>
          </p:nvSpPr>
          <p:spPr>
            <a:xfrm>
              <a:off x="0" y="0"/>
              <a:ext cx="7785100" cy="890985"/>
            </a:xfrm>
            <a:custGeom>
              <a:avLst/>
              <a:gdLst/>
              <a:ahLst/>
              <a:cxnLst/>
              <a:rect l="l" t="t" r="r" b="b"/>
              <a:pathLst>
                <a:path w="7785100" h="890985">
                  <a:moveTo>
                    <a:pt x="0" y="0"/>
                  </a:moveTo>
                  <a:lnTo>
                    <a:pt x="7785100" y="0"/>
                  </a:lnTo>
                  <a:lnTo>
                    <a:pt x="7785100" y="890985"/>
                  </a:lnTo>
                  <a:lnTo>
                    <a:pt x="0" y="890985"/>
                  </a:lnTo>
                  <a:close/>
                </a:path>
              </a:pathLst>
            </a:custGeom>
            <a:solidFill>
              <a:srgbClr val="000000">
                <a:alpha val="0"/>
              </a:srgbClr>
            </a:solidFill>
          </p:spPr>
        </p:sp>
        <p:sp>
          <p:nvSpPr>
            <p:cNvPr id="8" name="TextBox 8"/>
            <p:cNvSpPr txBox="1"/>
            <p:nvPr/>
          </p:nvSpPr>
          <p:spPr>
            <a:xfrm>
              <a:off x="0" y="-28575"/>
              <a:ext cx="7785100" cy="919560"/>
            </a:xfrm>
            <a:prstGeom prst="rect">
              <a:avLst/>
            </a:prstGeom>
          </p:spPr>
          <p:txBody>
            <a:bodyPr lIns="0" tIns="0" rIns="0" bIns="0" rtlCol="0" anchor="t"/>
            <a:lstStyle/>
            <a:p>
              <a:pPr algn="l">
                <a:lnSpc>
                  <a:spcPts val="5250"/>
                </a:lnSpc>
              </a:pPr>
              <a:r>
                <a:rPr lang="en-US" sz="4187" b="1">
                  <a:solidFill>
                    <a:srgbClr val="000000"/>
                  </a:solidFill>
                  <a:latin typeface="Barlow Bold"/>
                  <a:ea typeface="Barlow Bold"/>
                  <a:cs typeface="Barlow Bold"/>
                  <a:sym typeface="Barlow Bold"/>
                </a:rPr>
                <a:t>EDA Step-by-Step Visual</a:t>
              </a:r>
            </a:p>
          </p:txBody>
        </p:sp>
      </p:grpSp>
      <p:grpSp>
        <p:nvGrpSpPr>
          <p:cNvPr id="9" name="Group 9"/>
          <p:cNvGrpSpPr/>
          <p:nvPr/>
        </p:nvGrpSpPr>
        <p:grpSpPr>
          <a:xfrm>
            <a:off x="347940" y="4506612"/>
            <a:ext cx="4397950" cy="1999740"/>
            <a:chOff x="0" y="0"/>
            <a:chExt cx="5863933" cy="2666320"/>
          </a:xfrm>
        </p:grpSpPr>
        <p:sp>
          <p:nvSpPr>
            <p:cNvPr id="10" name="Freeform 10" descr="preencoded.png"/>
            <p:cNvSpPr/>
            <p:nvPr/>
          </p:nvSpPr>
          <p:spPr>
            <a:xfrm>
              <a:off x="0" y="0"/>
              <a:ext cx="5863933" cy="1162564"/>
            </a:xfrm>
            <a:custGeom>
              <a:avLst/>
              <a:gdLst/>
              <a:ahLst/>
              <a:cxnLst/>
              <a:rect l="l" t="t" r="r" b="b"/>
              <a:pathLst>
                <a:path w="5863933" h="1162564">
                  <a:moveTo>
                    <a:pt x="0" y="0"/>
                  </a:moveTo>
                  <a:lnTo>
                    <a:pt x="5863933" y="0"/>
                  </a:lnTo>
                  <a:lnTo>
                    <a:pt x="5863933" y="1162564"/>
                  </a:lnTo>
                  <a:lnTo>
                    <a:pt x="0" y="1162564"/>
                  </a:lnTo>
                  <a:lnTo>
                    <a:pt x="0" y="0"/>
                  </a:lnTo>
                  <a:close/>
                </a:path>
              </a:pathLst>
            </a:custGeom>
            <a:blipFill>
              <a:blip r:embed="rId5"/>
              <a:stretch>
                <a:fillRect l="-147" r="-147"/>
              </a:stretch>
            </a:blipFill>
          </p:spPr>
        </p:sp>
        <p:grpSp>
          <p:nvGrpSpPr>
            <p:cNvPr id="11" name="Group 11"/>
            <p:cNvGrpSpPr/>
            <p:nvPr/>
          </p:nvGrpSpPr>
          <p:grpSpPr>
            <a:xfrm>
              <a:off x="290481" y="1598499"/>
              <a:ext cx="4102943" cy="1067821"/>
              <a:chOff x="0" y="0"/>
              <a:chExt cx="3823097" cy="994989"/>
            </a:xfrm>
          </p:grpSpPr>
          <p:sp>
            <p:nvSpPr>
              <p:cNvPr id="12" name="Freeform 12"/>
              <p:cNvSpPr/>
              <p:nvPr/>
            </p:nvSpPr>
            <p:spPr>
              <a:xfrm>
                <a:off x="0" y="0"/>
                <a:ext cx="3823097" cy="994989"/>
              </a:xfrm>
              <a:custGeom>
                <a:avLst/>
                <a:gdLst/>
                <a:ahLst/>
                <a:cxnLst/>
                <a:rect l="l" t="t" r="r" b="b"/>
                <a:pathLst>
                  <a:path w="3823097" h="994989">
                    <a:moveTo>
                      <a:pt x="0" y="0"/>
                    </a:moveTo>
                    <a:lnTo>
                      <a:pt x="3823097" y="0"/>
                    </a:lnTo>
                    <a:lnTo>
                      <a:pt x="3823097" y="994989"/>
                    </a:lnTo>
                    <a:lnTo>
                      <a:pt x="0" y="994989"/>
                    </a:lnTo>
                    <a:close/>
                  </a:path>
                </a:pathLst>
              </a:custGeom>
              <a:solidFill>
                <a:srgbClr val="000000">
                  <a:alpha val="0"/>
                </a:srgbClr>
              </a:solidFill>
            </p:spPr>
          </p:sp>
          <p:sp>
            <p:nvSpPr>
              <p:cNvPr id="13" name="TextBox 13"/>
              <p:cNvSpPr txBox="1"/>
              <p:nvPr/>
            </p:nvSpPr>
            <p:spPr>
              <a:xfrm>
                <a:off x="0" y="-19050"/>
                <a:ext cx="3823097" cy="1014039"/>
              </a:xfrm>
              <a:prstGeom prst="rect">
                <a:avLst/>
              </a:prstGeom>
            </p:spPr>
            <p:txBody>
              <a:bodyPr lIns="0" tIns="0" rIns="0" bIns="0" rtlCol="0" anchor="t"/>
              <a:lstStyle/>
              <a:p>
                <a:pPr algn="l">
                  <a:lnSpc>
                    <a:spcPts val="2927"/>
                  </a:lnSpc>
                </a:pPr>
                <a:r>
                  <a:rPr lang="en-US" sz="2300" b="1">
                    <a:solidFill>
                      <a:srgbClr val="000000"/>
                    </a:solidFill>
                    <a:latin typeface="Barlow Bold"/>
                    <a:ea typeface="Barlow Bold"/>
                    <a:cs typeface="Barlow Bold"/>
                    <a:sym typeface="Barlow Bold"/>
                  </a:rPr>
                  <a:t>Business Understanding</a:t>
                </a:r>
              </a:p>
            </p:txBody>
          </p:sp>
        </p:grpSp>
      </p:grpSp>
      <p:grpSp>
        <p:nvGrpSpPr>
          <p:cNvPr id="14" name="Group 14"/>
          <p:cNvGrpSpPr/>
          <p:nvPr/>
        </p:nvGrpSpPr>
        <p:grpSpPr>
          <a:xfrm>
            <a:off x="4745890" y="4506612"/>
            <a:ext cx="4398110" cy="1628265"/>
            <a:chOff x="0" y="0"/>
            <a:chExt cx="5864146" cy="2171020"/>
          </a:xfrm>
        </p:grpSpPr>
        <p:sp>
          <p:nvSpPr>
            <p:cNvPr id="15" name="Freeform 15" descr="preencoded.png"/>
            <p:cNvSpPr/>
            <p:nvPr/>
          </p:nvSpPr>
          <p:spPr>
            <a:xfrm>
              <a:off x="0" y="0"/>
              <a:ext cx="5864146" cy="1162564"/>
            </a:xfrm>
            <a:custGeom>
              <a:avLst/>
              <a:gdLst/>
              <a:ahLst/>
              <a:cxnLst/>
              <a:rect l="l" t="t" r="r" b="b"/>
              <a:pathLst>
                <a:path w="5864146" h="1162564">
                  <a:moveTo>
                    <a:pt x="0" y="0"/>
                  </a:moveTo>
                  <a:lnTo>
                    <a:pt x="5864146" y="0"/>
                  </a:lnTo>
                  <a:lnTo>
                    <a:pt x="5864146" y="1162564"/>
                  </a:lnTo>
                  <a:lnTo>
                    <a:pt x="0" y="1162564"/>
                  </a:lnTo>
                  <a:lnTo>
                    <a:pt x="0" y="0"/>
                  </a:lnTo>
                  <a:close/>
                </a:path>
              </a:pathLst>
            </a:custGeom>
            <a:blipFill>
              <a:blip r:embed="rId6"/>
              <a:stretch>
                <a:fillRect l="-145" r="-145"/>
              </a:stretch>
            </a:blipFill>
          </p:spPr>
        </p:sp>
        <p:grpSp>
          <p:nvGrpSpPr>
            <p:cNvPr id="16" name="Group 16"/>
            <p:cNvGrpSpPr/>
            <p:nvPr/>
          </p:nvGrpSpPr>
          <p:grpSpPr>
            <a:xfrm>
              <a:off x="290481" y="1598499"/>
              <a:ext cx="3824174" cy="572521"/>
              <a:chOff x="0" y="0"/>
              <a:chExt cx="3563342" cy="533471"/>
            </a:xfrm>
          </p:grpSpPr>
          <p:sp>
            <p:nvSpPr>
              <p:cNvPr id="17" name="Freeform 17"/>
              <p:cNvSpPr/>
              <p:nvPr/>
            </p:nvSpPr>
            <p:spPr>
              <a:xfrm>
                <a:off x="0" y="0"/>
                <a:ext cx="3563342" cy="533471"/>
              </a:xfrm>
              <a:custGeom>
                <a:avLst/>
                <a:gdLst/>
                <a:ahLst/>
                <a:cxnLst/>
                <a:rect l="l" t="t" r="r" b="b"/>
                <a:pathLst>
                  <a:path w="3563342" h="533471">
                    <a:moveTo>
                      <a:pt x="0" y="0"/>
                    </a:moveTo>
                    <a:lnTo>
                      <a:pt x="3563342" y="0"/>
                    </a:lnTo>
                    <a:lnTo>
                      <a:pt x="3563342" y="533471"/>
                    </a:lnTo>
                    <a:lnTo>
                      <a:pt x="0" y="533471"/>
                    </a:lnTo>
                    <a:close/>
                  </a:path>
                </a:pathLst>
              </a:custGeom>
              <a:solidFill>
                <a:srgbClr val="000000">
                  <a:alpha val="0"/>
                </a:srgbClr>
              </a:solidFill>
            </p:spPr>
          </p:sp>
          <p:sp>
            <p:nvSpPr>
              <p:cNvPr id="18" name="TextBox 18"/>
              <p:cNvSpPr txBox="1"/>
              <p:nvPr/>
            </p:nvSpPr>
            <p:spPr>
              <a:xfrm>
                <a:off x="0" y="-19050"/>
                <a:ext cx="3563342" cy="552521"/>
              </a:xfrm>
              <a:prstGeom prst="rect">
                <a:avLst/>
              </a:prstGeom>
            </p:spPr>
            <p:txBody>
              <a:bodyPr lIns="0" tIns="0" rIns="0" bIns="0" rtlCol="0" anchor="t"/>
              <a:lstStyle/>
              <a:p>
                <a:pPr algn="l">
                  <a:lnSpc>
                    <a:spcPts val="2927"/>
                  </a:lnSpc>
                </a:pPr>
                <a:r>
                  <a:rPr lang="en-US" sz="2300" b="1">
                    <a:solidFill>
                      <a:srgbClr val="000000"/>
                    </a:solidFill>
                    <a:latin typeface="Barlow Bold"/>
                    <a:ea typeface="Barlow Bold"/>
                    <a:cs typeface="Barlow Bold"/>
                    <a:sym typeface="Barlow Bold"/>
                  </a:rPr>
                  <a:t>Data Collection</a:t>
                </a:r>
              </a:p>
            </p:txBody>
          </p:sp>
        </p:grpSp>
      </p:grpSp>
      <p:grpSp>
        <p:nvGrpSpPr>
          <p:cNvPr id="19" name="Group 19"/>
          <p:cNvGrpSpPr/>
          <p:nvPr/>
        </p:nvGrpSpPr>
        <p:grpSpPr>
          <a:xfrm>
            <a:off x="9144000" y="4506612"/>
            <a:ext cx="4397950" cy="1628265"/>
            <a:chOff x="0" y="0"/>
            <a:chExt cx="5863933" cy="2171020"/>
          </a:xfrm>
        </p:grpSpPr>
        <p:sp>
          <p:nvSpPr>
            <p:cNvPr id="20" name="Freeform 20" descr="preencoded.png"/>
            <p:cNvSpPr/>
            <p:nvPr/>
          </p:nvSpPr>
          <p:spPr>
            <a:xfrm>
              <a:off x="0" y="0"/>
              <a:ext cx="5863933" cy="1162564"/>
            </a:xfrm>
            <a:custGeom>
              <a:avLst/>
              <a:gdLst/>
              <a:ahLst/>
              <a:cxnLst/>
              <a:rect l="l" t="t" r="r" b="b"/>
              <a:pathLst>
                <a:path w="5863933" h="1162564">
                  <a:moveTo>
                    <a:pt x="0" y="0"/>
                  </a:moveTo>
                  <a:lnTo>
                    <a:pt x="5863933" y="0"/>
                  </a:lnTo>
                  <a:lnTo>
                    <a:pt x="5863933" y="1162564"/>
                  </a:lnTo>
                  <a:lnTo>
                    <a:pt x="0" y="1162564"/>
                  </a:lnTo>
                  <a:lnTo>
                    <a:pt x="0" y="0"/>
                  </a:lnTo>
                  <a:close/>
                </a:path>
              </a:pathLst>
            </a:custGeom>
            <a:blipFill>
              <a:blip r:embed="rId7"/>
              <a:stretch>
                <a:fillRect l="-147" r="-147"/>
              </a:stretch>
            </a:blipFill>
          </p:spPr>
        </p:sp>
        <p:grpSp>
          <p:nvGrpSpPr>
            <p:cNvPr id="21" name="Group 21"/>
            <p:cNvGrpSpPr/>
            <p:nvPr/>
          </p:nvGrpSpPr>
          <p:grpSpPr>
            <a:xfrm>
              <a:off x="290481" y="1598499"/>
              <a:ext cx="3824174" cy="572521"/>
              <a:chOff x="0" y="0"/>
              <a:chExt cx="3563342" cy="533471"/>
            </a:xfrm>
          </p:grpSpPr>
          <p:sp>
            <p:nvSpPr>
              <p:cNvPr id="22" name="Freeform 22"/>
              <p:cNvSpPr/>
              <p:nvPr/>
            </p:nvSpPr>
            <p:spPr>
              <a:xfrm>
                <a:off x="0" y="0"/>
                <a:ext cx="3563342" cy="533471"/>
              </a:xfrm>
              <a:custGeom>
                <a:avLst/>
                <a:gdLst/>
                <a:ahLst/>
                <a:cxnLst/>
                <a:rect l="l" t="t" r="r" b="b"/>
                <a:pathLst>
                  <a:path w="3563342" h="533471">
                    <a:moveTo>
                      <a:pt x="0" y="0"/>
                    </a:moveTo>
                    <a:lnTo>
                      <a:pt x="3563342" y="0"/>
                    </a:lnTo>
                    <a:lnTo>
                      <a:pt x="3563342" y="533471"/>
                    </a:lnTo>
                    <a:lnTo>
                      <a:pt x="0" y="533471"/>
                    </a:lnTo>
                    <a:close/>
                  </a:path>
                </a:pathLst>
              </a:custGeom>
              <a:solidFill>
                <a:srgbClr val="000000">
                  <a:alpha val="0"/>
                </a:srgbClr>
              </a:solidFill>
            </p:spPr>
          </p:sp>
          <p:sp>
            <p:nvSpPr>
              <p:cNvPr id="23" name="TextBox 23"/>
              <p:cNvSpPr txBox="1"/>
              <p:nvPr/>
            </p:nvSpPr>
            <p:spPr>
              <a:xfrm>
                <a:off x="0" y="-19050"/>
                <a:ext cx="3563342" cy="552521"/>
              </a:xfrm>
              <a:prstGeom prst="rect">
                <a:avLst/>
              </a:prstGeom>
            </p:spPr>
            <p:txBody>
              <a:bodyPr lIns="0" tIns="0" rIns="0" bIns="0" rtlCol="0" anchor="t"/>
              <a:lstStyle/>
              <a:p>
                <a:pPr algn="l">
                  <a:lnSpc>
                    <a:spcPts val="2927"/>
                  </a:lnSpc>
                </a:pPr>
                <a:r>
                  <a:rPr lang="en-US" sz="2300" b="1">
                    <a:solidFill>
                      <a:srgbClr val="000000"/>
                    </a:solidFill>
                    <a:latin typeface="Barlow Bold"/>
                    <a:ea typeface="Barlow Bold"/>
                    <a:cs typeface="Barlow Bold"/>
                    <a:sym typeface="Barlow Bold"/>
                  </a:rPr>
                  <a:t>Data Cleaning</a:t>
                </a:r>
              </a:p>
            </p:txBody>
          </p:sp>
        </p:grpSp>
      </p:grpSp>
      <p:grpSp>
        <p:nvGrpSpPr>
          <p:cNvPr id="24" name="Group 24"/>
          <p:cNvGrpSpPr/>
          <p:nvPr/>
        </p:nvGrpSpPr>
        <p:grpSpPr>
          <a:xfrm>
            <a:off x="13541950" y="4506612"/>
            <a:ext cx="4398110" cy="1628265"/>
            <a:chOff x="0" y="0"/>
            <a:chExt cx="5864146" cy="2171020"/>
          </a:xfrm>
        </p:grpSpPr>
        <p:sp>
          <p:nvSpPr>
            <p:cNvPr id="25" name="Freeform 25" descr="preencoded.png"/>
            <p:cNvSpPr/>
            <p:nvPr/>
          </p:nvSpPr>
          <p:spPr>
            <a:xfrm>
              <a:off x="0" y="0"/>
              <a:ext cx="5864146" cy="1162564"/>
            </a:xfrm>
            <a:custGeom>
              <a:avLst/>
              <a:gdLst/>
              <a:ahLst/>
              <a:cxnLst/>
              <a:rect l="l" t="t" r="r" b="b"/>
              <a:pathLst>
                <a:path w="5864146" h="1162564">
                  <a:moveTo>
                    <a:pt x="0" y="0"/>
                  </a:moveTo>
                  <a:lnTo>
                    <a:pt x="5864146" y="0"/>
                  </a:lnTo>
                  <a:lnTo>
                    <a:pt x="5864146" y="1162564"/>
                  </a:lnTo>
                  <a:lnTo>
                    <a:pt x="0" y="1162564"/>
                  </a:lnTo>
                  <a:lnTo>
                    <a:pt x="0" y="0"/>
                  </a:lnTo>
                  <a:close/>
                </a:path>
              </a:pathLst>
            </a:custGeom>
            <a:blipFill>
              <a:blip r:embed="rId8"/>
              <a:stretch>
                <a:fillRect l="-145" r="-145"/>
              </a:stretch>
            </a:blipFill>
          </p:spPr>
        </p:sp>
        <p:grpSp>
          <p:nvGrpSpPr>
            <p:cNvPr id="26" name="Group 26"/>
            <p:cNvGrpSpPr/>
            <p:nvPr/>
          </p:nvGrpSpPr>
          <p:grpSpPr>
            <a:xfrm>
              <a:off x="290481" y="1598499"/>
              <a:ext cx="3824174" cy="572521"/>
              <a:chOff x="0" y="0"/>
              <a:chExt cx="3563342" cy="533471"/>
            </a:xfrm>
          </p:grpSpPr>
          <p:sp>
            <p:nvSpPr>
              <p:cNvPr id="27" name="Freeform 27"/>
              <p:cNvSpPr/>
              <p:nvPr/>
            </p:nvSpPr>
            <p:spPr>
              <a:xfrm>
                <a:off x="0" y="0"/>
                <a:ext cx="3563342" cy="533471"/>
              </a:xfrm>
              <a:custGeom>
                <a:avLst/>
                <a:gdLst/>
                <a:ahLst/>
                <a:cxnLst/>
                <a:rect l="l" t="t" r="r" b="b"/>
                <a:pathLst>
                  <a:path w="3563342" h="533471">
                    <a:moveTo>
                      <a:pt x="0" y="0"/>
                    </a:moveTo>
                    <a:lnTo>
                      <a:pt x="3563342" y="0"/>
                    </a:lnTo>
                    <a:lnTo>
                      <a:pt x="3563342" y="533471"/>
                    </a:lnTo>
                    <a:lnTo>
                      <a:pt x="0" y="533471"/>
                    </a:lnTo>
                    <a:close/>
                  </a:path>
                </a:pathLst>
              </a:custGeom>
              <a:solidFill>
                <a:srgbClr val="000000">
                  <a:alpha val="0"/>
                </a:srgbClr>
              </a:solidFill>
            </p:spPr>
          </p:sp>
          <p:sp>
            <p:nvSpPr>
              <p:cNvPr id="28" name="TextBox 28"/>
              <p:cNvSpPr txBox="1"/>
              <p:nvPr/>
            </p:nvSpPr>
            <p:spPr>
              <a:xfrm>
                <a:off x="0" y="-19050"/>
                <a:ext cx="3563342" cy="552521"/>
              </a:xfrm>
              <a:prstGeom prst="rect">
                <a:avLst/>
              </a:prstGeom>
            </p:spPr>
            <p:txBody>
              <a:bodyPr lIns="0" tIns="0" rIns="0" bIns="0" rtlCol="0" anchor="t"/>
              <a:lstStyle/>
              <a:p>
                <a:pPr algn="l">
                  <a:lnSpc>
                    <a:spcPts val="2927"/>
                  </a:lnSpc>
                </a:pPr>
                <a:r>
                  <a:rPr lang="en-US" sz="2300" b="1">
                    <a:solidFill>
                      <a:srgbClr val="000000"/>
                    </a:solidFill>
                    <a:latin typeface="Barlow Bold"/>
                    <a:ea typeface="Barlow Bold"/>
                    <a:cs typeface="Barlow Bold"/>
                    <a:sym typeface="Barlow Bold"/>
                  </a:rPr>
                  <a:t>Univariate Analysis</a:t>
                </a:r>
              </a:p>
            </p:txBody>
          </p:sp>
        </p:grpSp>
      </p:grpSp>
      <p:grpSp>
        <p:nvGrpSpPr>
          <p:cNvPr id="29" name="Group 29"/>
          <p:cNvGrpSpPr/>
          <p:nvPr/>
        </p:nvGrpSpPr>
        <p:grpSpPr>
          <a:xfrm>
            <a:off x="347940" y="7449204"/>
            <a:ext cx="4397950" cy="1628266"/>
            <a:chOff x="0" y="0"/>
            <a:chExt cx="5863933" cy="2171022"/>
          </a:xfrm>
        </p:grpSpPr>
        <p:sp>
          <p:nvSpPr>
            <p:cNvPr id="30" name="Freeform 30" descr="preencoded.png"/>
            <p:cNvSpPr/>
            <p:nvPr/>
          </p:nvSpPr>
          <p:spPr>
            <a:xfrm>
              <a:off x="0" y="0"/>
              <a:ext cx="5863933" cy="1162564"/>
            </a:xfrm>
            <a:custGeom>
              <a:avLst/>
              <a:gdLst/>
              <a:ahLst/>
              <a:cxnLst/>
              <a:rect l="l" t="t" r="r" b="b"/>
              <a:pathLst>
                <a:path w="5863933" h="1162564">
                  <a:moveTo>
                    <a:pt x="0" y="0"/>
                  </a:moveTo>
                  <a:lnTo>
                    <a:pt x="5863933" y="0"/>
                  </a:lnTo>
                  <a:lnTo>
                    <a:pt x="5863933" y="1162564"/>
                  </a:lnTo>
                  <a:lnTo>
                    <a:pt x="0" y="1162564"/>
                  </a:lnTo>
                  <a:lnTo>
                    <a:pt x="0" y="0"/>
                  </a:lnTo>
                  <a:close/>
                </a:path>
              </a:pathLst>
            </a:custGeom>
            <a:blipFill>
              <a:blip r:embed="rId9"/>
              <a:stretch>
                <a:fillRect l="-147" r="-147"/>
              </a:stretch>
            </a:blipFill>
          </p:spPr>
        </p:sp>
        <p:grpSp>
          <p:nvGrpSpPr>
            <p:cNvPr id="31" name="Group 31"/>
            <p:cNvGrpSpPr/>
            <p:nvPr/>
          </p:nvGrpSpPr>
          <p:grpSpPr>
            <a:xfrm>
              <a:off x="290481" y="1598501"/>
              <a:ext cx="3824174" cy="572521"/>
              <a:chOff x="0" y="0"/>
              <a:chExt cx="3563342" cy="533471"/>
            </a:xfrm>
          </p:grpSpPr>
          <p:sp>
            <p:nvSpPr>
              <p:cNvPr id="32" name="Freeform 32"/>
              <p:cNvSpPr/>
              <p:nvPr/>
            </p:nvSpPr>
            <p:spPr>
              <a:xfrm>
                <a:off x="0" y="0"/>
                <a:ext cx="3563342" cy="533471"/>
              </a:xfrm>
              <a:custGeom>
                <a:avLst/>
                <a:gdLst/>
                <a:ahLst/>
                <a:cxnLst/>
                <a:rect l="l" t="t" r="r" b="b"/>
                <a:pathLst>
                  <a:path w="3563342" h="533471">
                    <a:moveTo>
                      <a:pt x="0" y="0"/>
                    </a:moveTo>
                    <a:lnTo>
                      <a:pt x="3563342" y="0"/>
                    </a:lnTo>
                    <a:lnTo>
                      <a:pt x="3563342" y="533471"/>
                    </a:lnTo>
                    <a:lnTo>
                      <a:pt x="0" y="533471"/>
                    </a:lnTo>
                    <a:close/>
                  </a:path>
                </a:pathLst>
              </a:custGeom>
              <a:solidFill>
                <a:srgbClr val="000000">
                  <a:alpha val="0"/>
                </a:srgbClr>
              </a:solidFill>
            </p:spPr>
          </p:sp>
          <p:sp>
            <p:nvSpPr>
              <p:cNvPr id="33" name="TextBox 33"/>
              <p:cNvSpPr txBox="1"/>
              <p:nvPr/>
            </p:nvSpPr>
            <p:spPr>
              <a:xfrm>
                <a:off x="0" y="-19050"/>
                <a:ext cx="3563342" cy="552521"/>
              </a:xfrm>
              <a:prstGeom prst="rect">
                <a:avLst/>
              </a:prstGeom>
            </p:spPr>
            <p:txBody>
              <a:bodyPr lIns="0" tIns="0" rIns="0" bIns="0" rtlCol="0" anchor="t"/>
              <a:lstStyle/>
              <a:p>
                <a:pPr algn="l">
                  <a:lnSpc>
                    <a:spcPts val="2927"/>
                  </a:lnSpc>
                </a:pPr>
                <a:r>
                  <a:rPr lang="en-US" sz="2300" b="1">
                    <a:solidFill>
                      <a:srgbClr val="000000"/>
                    </a:solidFill>
                    <a:latin typeface="Barlow Bold"/>
                    <a:ea typeface="Barlow Bold"/>
                    <a:cs typeface="Barlow Bold"/>
                    <a:sym typeface="Barlow Bold"/>
                  </a:rPr>
                  <a:t>Bivariate Analysis</a:t>
                </a:r>
              </a:p>
            </p:txBody>
          </p:sp>
        </p:grpSp>
      </p:grpSp>
      <p:grpSp>
        <p:nvGrpSpPr>
          <p:cNvPr id="34" name="Group 34"/>
          <p:cNvGrpSpPr/>
          <p:nvPr/>
        </p:nvGrpSpPr>
        <p:grpSpPr>
          <a:xfrm>
            <a:off x="4745890" y="7449204"/>
            <a:ext cx="4398110" cy="1628266"/>
            <a:chOff x="0" y="0"/>
            <a:chExt cx="5864146" cy="2171022"/>
          </a:xfrm>
        </p:grpSpPr>
        <p:sp>
          <p:nvSpPr>
            <p:cNvPr id="35" name="Freeform 35" descr="preencoded.png"/>
            <p:cNvSpPr/>
            <p:nvPr/>
          </p:nvSpPr>
          <p:spPr>
            <a:xfrm>
              <a:off x="0" y="0"/>
              <a:ext cx="5864146" cy="1162564"/>
            </a:xfrm>
            <a:custGeom>
              <a:avLst/>
              <a:gdLst/>
              <a:ahLst/>
              <a:cxnLst/>
              <a:rect l="l" t="t" r="r" b="b"/>
              <a:pathLst>
                <a:path w="5864146" h="1162564">
                  <a:moveTo>
                    <a:pt x="0" y="0"/>
                  </a:moveTo>
                  <a:lnTo>
                    <a:pt x="5864146" y="0"/>
                  </a:lnTo>
                  <a:lnTo>
                    <a:pt x="5864146" y="1162564"/>
                  </a:lnTo>
                  <a:lnTo>
                    <a:pt x="0" y="1162564"/>
                  </a:lnTo>
                  <a:lnTo>
                    <a:pt x="0" y="0"/>
                  </a:lnTo>
                  <a:close/>
                </a:path>
              </a:pathLst>
            </a:custGeom>
            <a:blipFill>
              <a:blip r:embed="rId10"/>
              <a:stretch>
                <a:fillRect l="-145" r="-145"/>
              </a:stretch>
            </a:blipFill>
          </p:spPr>
        </p:sp>
        <p:grpSp>
          <p:nvGrpSpPr>
            <p:cNvPr id="36" name="Group 36"/>
            <p:cNvGrpSpPr/>
            <p:nvPr/>
          </p:nvGrpSpPr>
          <p:grpSpPr>
            <a:xfrm>
              <a:off x="290481" y="1598501"/>
              <a:ext cx="3824174" cy="572521"/>
              <a:chOff x="0" y="0"/>
              <a:chExt cx="3563342" cy="533471"/>
            </a:xfrm>
          </p:grpSpPr>
          <p:sp>
            <p:nvSpPr>
              <p:cNvPr id="37" name="Freeform 37"/>
              <p:cNvSpPr/>
              <p:nvPr/>
            </p:nvSpPr>
            <p:spPr>
              <a:xfrm>
                <a:off x="0" y="0"/>
                <a:ext cx="3563342" cy="533471"/>
              </a:xfrm>
              <a:custGeom>
                <a:avLst/>
                <a:gdLst/>
                <a:ahLst/>
                <a:cxnLst/>
                <a:rect l="l" t="t" r="r" b="b"/>
                <a:pathLst>
                  <a:path w="3563342" h="533471">
                    <a:moveTo>
                      <a:pt x="0" y="0"/>
                    </a:moveTo>
                    <a:lnTo>
                      <a:pt x="3563342" y="0"/>
                    </a:lnTo>
                    <a:lnTo>
                      <a:pt x="3563342" y="533471"/>
                    </a:lnTo>
                    <a:lnTo>
                      <a:pt x="0" y="533471"/>
                    </a:lnTo>
                    <a:close/>
                  </a:path>
                </a:pathLst>
              </a:custGeom>
              <a:solidFill>
                <a:srgbClr val="000000">
                  <a:alpha val="0"/>
                </a:srgbClr>
              </a:solidFill>
            </p:spPr>
          </p:sp>
          <p:sp>
            <p:nvSpPr>
              <p:cNvPr id="38" name="TextBox 38"/>
              <p:cNvSpPr txBox="1"/>
              <p:nvPr/>
            </p:nvSpPr>
            <p:spPr>
              <a:xfrm>
                <a:off x="0" y="-19050"/>
                <a:ext cx="3563342" cy="552521"/>
              </a:xfrm>
              <a:prstGeom prst="rect">
                <a:avLst/>
              </a:prstGeom>
            </p:spPr>
            <p:txBody>
              <a:bodyPr lIns="0" tIns="0" rIns="0" bIns="0" rtlCol="0" anchor="t"/>
              <a:lstStyle/>
              <a:p>
                <a:pPr algn="l">
                  <a:lnSpc>
                    <a:spcPts val="2927"/>
                  </a:lnSpc>
                </a:pPr>
                <a:r>
                  <a:rPr lang="en-US" sz="2300" b="1">
                    <a:solidFill>
                      <a:srgbClr val="000000"/>
                    </a:solidFill>
                    <a:latin typeface="Barlow Bold"/>
                    <a:ea typeface="Barlow Bold"/>
                    <a:cs typeface="Barlow Bold"/>
                    <a:sym typeface="Barlow Bold"/>
                  </a:rPr>
                  <a:t>Outlier Detection</a:t>
                </a:r>
              </a:p>
            </p:txBody>
          </p:sp>
        </p:grpSp>
      </p:grpSp>
      <p:grpSp>
        <p:nvGrpSpPr>
          <p:cNvPr id="39" name="Group 39"/>
          <p:cNvGrpSpPr/>
          <p:nvPr/>
        </p:nvGrpSpPr>
        <p:grpSpPr>
          <a:xfrm>
            <a:off x="9144000" y="7449204"/>
            <a:ext cx="4397950" cy="1628266"/>
            <a:chOff x="0" y="0"/>
            <a:chExt cx="5863933" cy="2171022"/>
          </a:xfrm>
        </p:grpSpPr>
        <p:sp>
          <p:nvSpPr>
            <p:cNvPr id="40" name="Freeform 40" descr="preencoded.png"/>
            <p:cNvSpPr/>
            <p:nvPr/>
          </p:nvSpPr>
          <p:spPr>
            <a:xfrm>
              <a:off x="0" y="0"/>
              <a:ext cx="5863933" cy="1162564"/>
            </a:xfrm>
            <a:custGeom>
              <a:avLst/>
              <a:gdLst/>
              <a:ahLst/>
              <a:cxnLst/>
              <a:rect l="l" t="t" r="r" b="b"/>
              <a:pathLst>
                <a:path w="5863933" h="1162564">
                  <a:moveTo>
                    <a:pt x="0" y="0"/>
                  </a:moveTo>
                  <a:lnTo>
                    <a:pt x="5863933" y="0"/>
                  </a:lnTo>
                  <a:lnTo>
                    <a:pt x="5863933" y="1162564"/>
                  </a:lnTo>
                  <a:lnTo>
                    <a:pt x="0" y="1162564"/>
                  </a:lnTo>
                  <a:lnTo>
                    <a:pt x="0" y="0"/>
                  </a:lnTo>
                  <a:close/>
                </a:path>
              </a:pathLst>
            </a:custGeom>
            <a:blipFill>
              <a:blip r:embed="rId11"/>
              <a:stretch>
                <a:fillRect l="-147" r="-147"/>
              </a:stretch>
            </a:blipFill>
          </p:spPr>
        </p:sp>
        <p:grpSp>
          <p:nvGrpSpPr>
            <p:cNvPr id="41" name="Group 41"/>
            <p:cNvGrpSpPr/>
            <p:nvPr/>
          </p:nvGrpSpPr>
          <p:grpSpPr>
            <a:xfrm>
              <a:off x="290481" y="1598501"/>
              <a:ext cx="3824174" cy="572521"/>
              <a:chOff x="0" y="0"/>
              <a:chExt cx="3563342" cy="533471"/>
            </a:xfrm>
          </p:grpSpPr>
          <p:sp>
            <p:nvSpPr>
              <p:cNvPr id="42" name="Freeform 42"/>
              <p:cNvSpPr/>
              <p:nvPr/>
            </p:nvSpPr>
            <p:spPr>
              <a:xfrm>
                <a:off x="0" y="0"/>
                <a:ext cx="3563342" cy="533471"/>
              </a:xfrm>
              <a:custGeom>
                <a:avLst/>
                <a:gdLst/>
                <a:ahLst/>
                <a:cxnLst/>
                <a:rect l="l" t="t" r="r" b="b"/>
                <a:pathLst>
                  <a:path w="3563342" h="533471">
                    <a:moveTo>
                      <a:pt x="0" y="0"/>
                    </a:moveTo>
                    <a:lnTo>
                      <a:pt x="3563342" y="0"/>
                    </a:lnTo>
                    <a:lnTo>
                      <a:pt x="3563342" y="533471"/>
                    </a:lnTo>
                    <a:lnTo>
                      <a:pt x="0" y="533471"/>
                    </a:lnTo>
                    <a:close/>
                  </a:path>
                </a:pathLst>
              </a:custGeom>
              <a:solidFill>
                <a:srgbClr val="000000">
                  <a:alpha val="0"/>
                </a:srgbClr>
              </a:solidFill>
            </p:spPr>
          </p:sp>
          <p:sp>
            <p:nvSpPr>
              <p:cNvPr id="43" name="TextBox 43"/>
              <p:cNvSpPr txBox="1"/>
              <p:nvPr/>
            </p:nvSpPr>
            <p:spPr>
              <a:xfrm>
                <a:off x="0" y="-19050"/>
                <a:ext cx="3563342" cy="552521"/>
              </a:xfrm>
              <a:prstGeom prst="rect">
                <a:avLst/>
              </a:prstGeom>
            </p:spPr>
            <p:txBody>
              <a:bodyPr lIns="0" tIns="0" rIns="0" bIns="0" rtlCol="0" anchor="t"/>
              <a:lstStyle/>
              <a:p>
                <a:pPr algn="l">
                  <a:lnSpc>
                    <a:spcPts val="2927"/>
                  </a:lnSpc>
                </a:pPr>
                <a:r>
                  <a:rPr lang="en-US" sz="2300" b="1">
                    <a:solidFill>
                      <a:srgbClr val="000000"/>
                    </a:solidFill>
                    <a:latin typeface="Barlow Bold"/>
                    <a:ea typeface="Barlow Bold"/>
                    <a:cs typeface="Barlow Bold"/>
                    <a:sym typeface="Barlow Bold"/>
                  </a:rPr>
                  <a:t>Correlation Study</a:t>
                </a:r>
              </a:p>
            </p:txBody>
          </p:sp>
        </p:grpSp>
      </p:grpSp>
      <p:grpSp>
        <p:nvGrpSpPr>
          <p:cNvPr id="44" name="Group 44"/>
          <p:cNvGrpSpPr/>
          <p:nvPr/>
        </p:nvGrpSpPr>
        <p:grpSpPr>
          <a:xfrm>
            <a:off x="13541950" y="7449204"/>
            <a:ext cx="4398110" cy="1628266"/>
            <a:chOff x="0" y="0"/>
            <a:chExt cx="5864146" cy="2171022"/>
          </a:xfrm>
        </p:grpSpPr>
        <p:sp>
          <p:nvSpPr>
            <p:cNvPr id="45" name="Freeform 45" descr="preencoded.png"/>
            <p:cNvSpPr/>
            <p:nvPr/>
          </p:nvSpPr>
          <p:spPr>
            <a:xfrm>
              <a:off x="0" y="0"/>
              <a:ext cx="5864146" cy="1162564"/>
            </a:xfrm>
            <a:custGeom>
              <a:avLst/>
              <a:gdLst/>
              <a:ahLst/>
              <a:cxnLst/>
              <a:rect l="l" t="t" r="r" b="b"/>
              <a:pathLst>
                <a:path w="5864146" h="1162564">
                  <a:moveTo>
                    <a:pt x="0" y="0"/>
                  </a:moveTo>
                  <a:lnTo>
                    <a:pt x="5864146" y="0"/>
                  </a:lnTo>
                  <a:lnTo>
                    <a:pt x="5864146" y="1162564"/>
                  </a:lnTo>
                  <a:lnTo>
                    <a:pt x="0" y="1162564"/>
                  </a:lnTo>
                  <a:lnTo>
                    <a:pt x="0" y="0"/>
                  </a:lnTo>
                  <a:close/>
                </a:path>
              </a:pathLst>
            </a:custGeom>
            <a:blipFill>
              <a:blip r:embed="rId12"/>
              <a:stretch>
                <a:fillRect l="-145" r="-145"/>
              </a:stretch>
            </a:blipFill>
          </p:spPr>
        </p:sp>
        <p:grpSp>
          <p:nvGrpSpPr>
            <p:cNvPr id="46" name="Group 46"/>
            <p:cNvGrpSpPr/>
            <p:nvPr/>
          </p:nvGrpSpPr>
          <p:grpSpPr>
            <a:xfrm>
              <a:off x="290481" y="1598501"/>
              <a:ext cx="3824174" cy="572521"/>
              <a:chOff x="0" y="0"/>
              <a:chExt cx="3563342" cy="533471"/>
            </a:xfrm>
          </p:grpSpPr>
          <p:sp>
            <p:nvSpPr>
              <p:cNvPr id="47" name="Freeform 47"/>
              <p:cNvSpPr/>
              <p:nvPr/>
            </p:nvSpPr>
            <p:spPr>
              <a:xfrm>
                <a:off x="0" y="0"/>
                <a:ext cx="3563342" cy="533471"/>
              </a:xfrm>
              <a:custGeom>
                <a:avLst/>
                <a:gdLst/>
                <a:ahLst/>
                <a:cxnLst/>
                <a:rect l="l" t="t" r="r" b="b"/>
                <a:pathLst>
                  <a:path w="3563342" h="533471">
                    <a:moveTo>
                      <a:pt x="0" y="0"/>
                    </a:moveTo>
                    <a:lnTo>
                      <a:pt x="3563342" y="0"/>
                    </a:lnTo>
                    <a:lnTo>
                      <a:pt x="3563342" y="533471"/>
                    </a:lnTo>
                    <a:lnTo>
                      <a:pt x="0" y="533471"/>
                    </a:lnTo>
                    <a:close/>
                  </a:path>
                </a:pathLst>
              </a:custGeom>
              <a:solidFill>
                <a:srgbClr val="000000">
                  <a:alpha val="0"/>
                </a:srgbClr>
              </a:solidFill>
            </p:spPr>
          </p:sp>
          <p:sp>
            <p:nvSpPr>
              <p:cNvPr id="48" name="TextBox 48"/>
              <p:cNvSpPr txBox="1"/>
              <p:nvPr/>
            </p:nvSpPr>
            <p:spPr>
              <a:xfrm>
                <a:off x="0" y="-19050"/>
                <a:ext cx="3563342" cy="552521"/>
              </a:xfrm>
              <a:prstGeom prst="rect">
                <a:avLst/>
              </a:prstGeom>
            </p:spPr>
            <p:txBody>
              <a:bodyPr lIns="0" tIns="0" rIns="0" bIns="0" rtlCol="0" anchor="t"/>
              <a:lstStyle/>
              <a:p>
                <a:pPr algn="l">
                  <a:lnSpc>
                    <a:spcPts val="2927"/>
                  </a:lnSpc>
                </a:pPr>
                <a:r>
                  <a:rPr lang="en-US" sz="2300" b="1">
                    <a:solidFill>
                      <a:srgbClr val="000000"/>
                    </a:solidFill>
                    <a:latin typeface="Barlow Bold"/>
                    <a:ea typeface="Barlow Bold"/>
                    <a:cs typeface="Barlow Bold"/>
                    <a:sym typeface="Barlow Bold"/>
                  </a:rPr>
                  <a:t>Insights</a:t>
                </a: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sp>
        <p:nvSpPr>
          <p:cNvPr id="5" name="Freeform 5" descr="preencoded.png"/>
          <p:cNvSpPr/>
          <p:nvPr/>
        </p:nvSpPr>
        <p:spPr>
          <a:xfrm>
            <a:off x="2735468" y="4006748"/>
            <a:ext cx="4626883" cy="1389324"/>
          </a:xfrm>
          <a:custGeom>
            <a:avLst/>
            <a:gdLst/>
            <a:ahLst/>
            <a:cxnLst/>
            <a:rect l="l" t="t" r="r" b="b"/>
            <a:pathLst>
              <a:path w="4626883" h="1389324">
                <a:moveTo>
                  <a:pt x="0" y="0"/>
                </a:moveTo>
                <a:lnTo>
                  <a:pt x="4626882" y="0"/>
                </a:lnTo>
                <a:lnTo>
                  <a:pt x="4626882" y="1389324"/>
                </a:lnTo>
                <a:lnTo>
                  <a:pt x="0" y="1389324"/>
                </a:lnTo>
                <a:lnTo>
                  <a:pt x="0" y="0"/>
                </a:lnTo>
                <a:close/>
              </a:path>
            </a:pathLst>
          </a:custGeom>
          <a:blipFill>
            <a:blip r:embed="rId4"/>
            <a:stretch>
              <a:fillRect t="-691" b="-691"/>
            </a:stretch>
          </a:blipFill>
        </p:spPr>
      </p:sp>
      <p:sp>
        <p:nvSpPr>
          <p:cNvPr id="6" name="Freeform 6" descr="preencoded.png"/>
          <p:cNvSpPr/>
          <p:nvPr/>
        </p:nvSpPr>
        <p:spPr>
          <a:xfrm>
            <a:off x="1430286" y="5553679"/>
            <a:ext cx="7237246" cy="1448762"/>
          </a:xfrm>
          <a:custGeom>
            <a:avLst/>
            <a:gdLst/>
            <a:ahLst/>
            <a:cxnLst/>
            <a:rect l="l" t="t" r="r" b="b"/>
            <a:pathLst>
              <a:path w="7237246" h="1448762">
                <a:moveTo>
                  <a:pt x="0" y="0"/>
                </a:moveTo>
                <a:lnTo>
                  <a:pt x="7237246" y="0"/>
                </a:lnTo>
                <a:lnTo>
                  <a:pt x="7237246" y="1448763"/>
                </a:lnTo>
                <a:lnTo>
                  <a:pt x="0" y="1448763"/>
                </a:lnTo>
                <a:lnTo>
                  <a:pt x="0" y="0"/>
                </a:lnTo>
                <a:close/>
              </a:path>
            </a:pathLst>
          </a:custGeom>
          <a:blipFill>
            <a:blip r:embed="rId5"/>
            <a:stretch>
              <a:fillRect t="-721" b="-721"/>
            </a:stretch>
          </a:blipFill>
        </p:spPr>
      </p:sp>
      <p:sp>
        <p:nvSpPr>
          <p:cNvPr id="7" name="Freeform 7" descr="preencoded.png"/>
          <p:cNvSpPr/>
          <p:nvPr/>
        </p:nvSpPr>
        <p:spPr>
          <a:xfrm>
            <a:off x="-384223" y="7160049"/>
            <a:ext cx="10847910" cy="1553595"/>
          </a:xfrm>
          <a:custGeom>
            <a:avLst/>
            <a:gdLst/>
            <a:ahLst/>
            <a:cxnLst/>
            <a:rect l="l" t="t" r="r" b="b"/>
            <a:pathLst>
              <a:path w="10847910" h="1553595">
                <a:moveTo>
                  <a:pt x="0" y="0"/>
                </a:moveTo>
                <a:lnTo>
                  <a:pt x="10847910" y="0"/>
                </a:lnTo>
                <a:lnTo>
                  <a:pt x="10847910" y="1553595"/>
                </a:lnTo>
                <a:lnTo>
                  <a:pt x="0" y="1553595"/>
                </a:lnTo>
                <a:lnTo>
                  <a:pt x="0" y="0"/>
                </a:lnTo>
                <a:close/>
              </a:path>
            </a:pathLst>
          </a:custGeom>
          <a:blipFill>
            <a:blip r:embed="rId5"/>
            <a:stretch>
              <a:fillRect t="-4124" b="-37668"/>
            </a:stretch>
          </a:blipFill>
        </p:spPr>
      </p:sp>
      <p:grpSp>
        <p:nvGrpSpPr>
          <p:cNvPr id="8" name="Group 8"/>
          <p:cNvGrpSpPr/>
          <p:nvPr/>
        </p:nvGrpSpPr>
        <p:grpSpPr>
          <a:xfrm>
            <a:off x="1028700" y="995372"/>
            <a:ext cx="7088237" cy="885974"/>
            <a:chOff x="0" y="0"/>
            <a:chExt cx="9450983" cy="1181298"/>
          </a:xfrm>
        </p:grpSpPr>
        <p:sp>
          <p:nvSpPr>
            <p:cNvPr id="9" name="Freeform 9"/>
            <p:cNvSpPr/>
            <p:nvPr/>
          </p:nvSpPr>
          <p:spPr>
            <a:xfrm>
              <a:off x="0" y="0"/>
              <a:ext cx="9450984" cy="1181298"/>
            </a:xfrm>
            <a:custGeom>
              <a:avLst/>
              <a:gdLst/>
              <a:ahLst/>
              <a:cxnLst/>
              <a:rect l="l" t="t" r="r" b="b"/>
              <a:pathLst>
                <a:path w="9450984" h="1181298">
                  <a:moveTo>
                    <a:pt x="0" y="0"/>
                  </a:moveTo>
                  <a:lnTo>
                    <a:pt x="9450984" y="0"/>
                  </a:lnTo>
                  <a:lnTo>
                    <a:pt x="9450984" y="1181298"/>
                  </a:lnTo>
                  <a:lnTo>
                    <a:pt x="0" y="1181298"/>
                  </a:lnTo>
                  <a:close/>
                </a:path>
              </a:pathLst>
            </a:custGeom>
            <a:solidFill>
              <a:srgbClr val="000000">
                <a:alpha val="0"/>
              </a:srgbClr>
            </a:solidFill>
          </p:spPr>
        </p:sp>
        <p:sp>
          <p:nvSpPr>
            <p:cNvPr id="10" name="TextBox 10"/>
            <p:cNvSpPr txBox="1"/>
            <p:nvPr/>
          </p:nvSpPr>
          <p:spPr>
            <a:xfrm>
              <a:off x="0" y="-57150"/>
              <a:ext cx="9450983" cy="1238448"/>
            </a:xfrm>
            <a:prstGeom prst="rect">
              <a:avLst/>
            </a:prstGeom>
          </p:spPr>
          <p:txBody>
            <a:bodyPr lIns="0" tIns="0" rIns="0" bIns="0" rtlCol="0" anchor="t"/>
            <a:lstStyle/>
            <a:p>
              <a:pPr algn="l">
                <a:lnSpc>
                  <a:spcPts val="6937"/>
                </a:lnSpc>
              </a:pPr>
              <a:r>
                <a:rPr lang="en-US" sz="5562" b="1">
                  <a:solidFill>
                    <a:srgbClr val="000000"/>
                  </a:solidFill>
                  <a:latin typeface="Arimo Bold"/>
                  <a:ea typeface="Arimo Bold"/>
                  <a:cs typeface="Arimo Bold"/>
                  <a:sym typeface="Arimo Bold"/>
                </a:rPr>
                <a:t>Problem Statement</a:t>
              </a:r>
            </a:p>
          </p:txBody>
        </p:sp>
      </p:grpSp>
      <p:sp>
        <p:nvSpPr>
          <p:cNvPr id="11" name="Freeform 11" descr="preencoded.png"/>
          <p:cNvSpPr/>
          <p:nvPr/>
        </p:nvSpPr>
        <p:spPr>
          <a:xfrm>
            <a:off x="3839649" y="2559343"/>
            <a:ext cx="2266819" cy="1326395"/>
          </a:xfrm>
          <a:custGeom>
            <a:avLst/>
            <a:gdLst/>
            <a:ahLst/>
            <a:cxnLst/>
            <a:rect l="l" t="t" r="r" b="b"/>
            <a:pathLst>
              <a:path w="2266819" h="1326395">
                <a:moveTo>
                  <a:pt x="0" y="0"/>
                </a:moveTo>
                <a:lnTo>
                  <a:pt x="2266819" y="0"/>
                </a:lnTo>
                <a:lnTo>
                  <a:pt x="2266819" y="1326395"/>
                </a:lnTo>
                <a:lnTo>
                  <a:pt x="0" y="1326395"/>
                </a:lnTo>
                <a:lnTo>
                  <a:pt x="0" y="0"/>
                </a:lnTo>
                <a:close/>
              </a:path>
            </a:pathLst>
          </a:custGeom>
          <a:blipFill>
            <a:blip r:embed="rId6"/>
            <a:stretch>
              <a:fillRect t="-2118" b="-2118"/>
            </a:stretch>
          </a:blipFill>
        </p:spPr>
      </p:sp>
      <p:grpSp>
        <p:nvGrpSpPr>
          <p:cNvPr id="12" name="Group 12"/>
          <p:cNvGrpSpPr/>
          <p:nvPr/>
        </p:nvGrpSpPr>
        <p:grpSpPr>
          <a:xfrm>
            <a:off x="6612318" y="2414745"/>
            <a:ext cx="6840365" cy="1068199"/>
            <a:chOff x="0" y="0"/>
            <a:chExt cx="9120486" cy="1424266"/>
          </a:xfrm>
        </p:grpSpPr>
        <p:sp>
          <p:nvSpPr>
            <p:cNvPr id="13" name="Freeform 13"/>
            <p:cNvSpPr/>
            <p:nvPr/>
          </p:nvSpPr>
          <p:spPr>
            <a:xfrm>
              <a:off x="0" y="0"/>
              <a:ext cx="9120486" cy="1424266"/>
            </a:xfrm>
            <a:custGeom>
              <a:avLst/>
              <a:gdLst/>
              <a:ahLst/>
              <a:cxnLst/>
              <a:rect l="l" t="t" r="r" b="b"/>
              <a:pathLst>
                <a:path w="9120486" h="1424266">
                  <a:moveTo>
                    <a:pt x="0" y="0"/>
                  </a:moveTo>
                  <a:lnTo>
                    <a:pt x="9120486" y="0"/>
                  </a:lnTo>
                  <a:lnTo>
                    <a:pt x="9120486" y="1424266"/>
                  </a:lnTo>
                  <a:lnTo>
                    <a:pt x="0" y="1424266"/>
                  </a:lnTo>
                  <a:close/>
                </a:path>
              </a:pathLst>
            </a:custGeom>
            <a:solidFill>
              <a:srgbClr val="000000">
                <a:alpha val="0"/>
              </a:srgbClr>
            </a:solidFill>
          </p:spPr>
        </p:sp>
        <p:sp>
          <p:nvSpPr>
            <p:cNvPr id="14" name="TextBox 14"/>
            <p:cNvSpPr txBox="1"/>
            <p:nvPr/>
          </p:nvSpPr>
          <p:spPr>
            <a:xfrm>
              <a:off x="0" y="-28575"/>
              <a:ext cx="9120486" cy="1452841"/>
            </a:xfrm>
            <a:prstGeom prst="rect">
              <a:avLst/>
            </a:prstGeom>
          </p:spPr>
          <p:txBody>
            <a:bodyPr lIns="0" tIns="0" rIns="0" bIns="0" rtlCol="0" anchor="t"/>
            <a:lstStyle/>
            <a:p>
              <a:pPr algn="l">
                <a:lnSpc>
                  <a:spcPts val="3687"/>
                </a:lnSpc>
              </a:pPr>
              <a:r>
                <a:rPr lang="en-US" sz="2949" b="1">
                  <a:solidFill>
                    <a:srgbClr val="000000"/>
                  </a:solidFill>
                  <a:latin typeface="Arimo Bold"/>
                  <a:ea typeface="Arimo Bold"/>
                  <a:cs typeface="Arimo Bold"/>
                  <a:sym typeface="Arimo Bold"/>
                </a:rPr>
                <a:t>Risk Analytics</a:t>
              </a:r>
            </a:p>
          </p:txBody>
        </p:sp>
      </p:grpSp>
      <p:grpSp>
        <p:nvGrpSpPr>
          <p:cNvPr id="15" name="Group 15"/>
          <p:cNvGrpSpPr/>
          <p:nvPr/>
        </p:nvGrpSpPr>
        <p:grpSpPr>
          <a:xfrm>
            <a:off x="6612318" y="3003831"/>
            <a:ext cx="5360092" cy="480043"/>
            <a:chOff x="0" y="0"/>
            <a:chExt cx="7146789" cy="640058"/>
          </a:xfrm>
        </p:grpSpPr>
        <p:sp>
          <p:nvSpPr>
            <p:cNvPr id="16" name="Freeform 16"/>
            <p:cNvSpPr/>
            <p:nvPr/>
          </p:nvSpPr>
          <p:spPr>
            <a:xfrm>
              <a:off x="0" y="0"/>
              <a:ext cx="7146789" cy="640058"/>
            </a:xfrm>
            <a:custGeom>
              <a:avLst/>
              <a:gdLst/>
              <a:ahLst/>
              <a:cxnLst/>
              <a:rect l="l" t="t" r="r" b="b"/>
              <a:pathLst>
                <a:path w="7146789" h="640058">
                  <a:moveTo>
                    <a:pt x="0" y="0"/>
                  </a:moveTo>
                  <a:lnTo>
                    <a:pt x="7146789" y="0"/>
                  </a:lnTo>
                  <a:lnTo>
                    <a:pt x="7146789" y="640058"/>
                  </a:lnTo>
                  <a:lnTo>
                    <a:pt x="0" y="640058"/>
                  </a:lnTo>
                  <a:close/>
                </a:path>
              </a:pathLst>
            </a:custGeom>
            <a:solidFill>
              <a:srgbClr val="000000">
                <a:alpha val="0"/>
              </a:srgbClr>
            </a:solidFill>
          </p:spPr>
        </p:sp>
        <p:sp>
          <p:nvSpPr>
            <p:cNvPr id="17" name="TextBox 17"/>
            <p:cNvSpPr txBox="1"/>
            <p:nvPr/>
          </p:nvSpPr>
          <p:spPr>
            <a:xfrm>
              <a:off x="0" y="-104775"/>
              <a:ext cx="7146789" cy="744833"/>
            </a:xfrm>
            <a:prstGeom prst="rect">
              <a:avLst/>
            </a:prstGeom>
          </p:spPr>
          <p:txBody>
            <a:bodyPr lIns="0" tIns="0" rIns="0" bIns="0" rtlCol="0" anchor="t"/>
            <a:lstStyle/>
            <a:p>
              <a:pPr algn="l">
                <a:lnSpc>
                  <a:spcPts val="3888"/>
                </a:lnSpc>
              </a:pPr>
              <a:r>
                <a:rPr lang="en-US" sz="2387">
                  <a:solidFill>
                    <a:srgbClr val="000000"/>
                  </a:solidFill>
                  <a:latin typeface="Arimo"/>
                  <a:ea typeface="Arimo"/>
                  <a:cs typeface="Arimo"/>
                  <a:sym typeface="Arimo"/>
                </a:rPr>
                <a:t>Assess credit risk in loan applications.</a:t>
              </a:r>
            </a:p>
          </p:txBody>
        </p:sp>
      </p:grpSp>
      <p:grpSp>
        <p:nvGrpSpPr>
          <p:cNvPr id="18" name="Group 18"/>
          <p:cNvGrpSpPr/>
          <p:nvPr/>
        </p:nvGrpSpPr>
        <p:grpSpPr>
          <a:xfrm>
            <a:off x="6475493" y="3722365"/>
            <a:ext cx="12580819" cy="55782"/>
            <a:chOff x="0" y="0"/>
            <a:chExt cx="14321433" cy="63500"/>
          </a:xfrm>
        </p:grpSpPr>
        <p:sp>
          <p:nvSpPr>
            <p:cNvPr id="19" name="Freeform 19"/>
            <p:cNvSpPr/>
            <p:nvPr/>
          </p:nvSpPr>
          <p:spPr>
            <a:xfrm>
              <a:off x="0" y="0"/>
              <a:ext cx="14321410" cy="63500"/>
            </a:xfrm>
            <a:custGeom>
              <a:avLst/>
              <a:gdLst/>
              <a:ahLst/>
              <a:cxnLst/>
              <a:rect l="l" t="t" r="r" b="b"/>
              <a:pathLst>
                <a:path w="14321410" h="63500">
                  <a:moveTo>
                    <a:pt x="0" y="31750"/>
                  </a:moveTo>
                  <a:cubicBezTo>
                    <a:pt x="0" y="14288"/>
                    <a:pt x="5715" y="0"/>
                    <a:pt x="12700" y="0"/>
                  </a:cubicBezTo>
                  <a:lnTo>
                    <a:pt x="14308710" y="0"/>
                  </a:lnTo>
                  <a:cubicBezTo>
                    <a:pt x="14315695" y="0"/>
                    <a:pt x="14321410" y="14288"/>
                    <a:pt x="14321410" y="31750"/>
                  </a:cubicBezTo>
                  <a:cubicBezTo>
                    <a:pt x="14321410" y="49213"/>
                    <a:pt x="14315695" y="63500"/>
                    <a:pt x="14308710" y="63500"/>
                  </a:cubicBezTo>
                  <a:lnTo>
                    <a:pt x="12700" y="63500"/>
                  </a:lnTo>
                  <a:cubicBezTo>
                    <a:pt x="5715" y="63500"/>
                    <a:pt x="0" y="49212"/>
                    <a:pt x="0" y="31750"/>
                  </a:cubicBezTo>
                  <a:close/>
                </a:path>
              </a:pathLst>
            </a:custGeom>
            <a:solidFill>
              <a:srgbClr val="C8C9CF"/>
            </a:solidFill>
          </p:spPr>
        </p:sp>
      </p:grpSp>
      <p:grpSp>
        <p:nvGrpSpPr>
          <p:cNvPr id="20" name="Group 20"/>
          <p:cNvGrpSpPr/>
          <p:nvPr/>
        </p:nvGrpSpPr>
        <p:grpSpPr>
          <a:xfrm>
            <a:off x="8076009" y="4017433"/>
            <a:ext cx="5495256" cy="1068199"/>
            <a:chOff x="0" y="0"/>
            <a:chExt cx="7327008" cy="1424266"/>
          </a:xfrm>
        </p:grpSpPr>
        <p:sp>
          <p:nvSpPr>
            <p:cNvPr id="21" name="Freeform 21"/>
            <p:cNvSpPr/>
            <p:nvPr/>
          </p:nvSpPr>
          <p:spPr>
            <a:xfrm>
              <a:off x="0" y="0"/>
              <a:ext cx="7327008" cy="1424266"/>
            </a:xfrm>
            <a:custGeom>
              <a:avLst/>
              <a:gdLst/>
              <a:ahLst/>
              <a:cxnLst/>
              <a:rect l="l" t="t" r="r" b="b"/>
              <a:pathLst>
                <a:path w="7327008" h="1424266">
                  <a:moveTo>
                    <a:pt x="0" y="0"/>
                  </a:moveTo>
                  <a:lnTo>
                    <a:pt x="7327008" y="0"/>
                  </a:lnTo>
                  <a:lnTo>
                    <a:pt x="7327008" y="1424266"/>
                  </a:lnTo>
                  <a:lnTo>
                    <a:pt x="0" y="1424266"/>
                  </a:lnTo>
                  <a:close/>
                </a:path>
              </a:pathLst>
            </a:custGeom>
            <a:solidFill>
              <a:srgbClr val="000000">
                <a:alpha val="0"/>
              </a:srgbClr>
            </a:solidFill>
          </p:spPr>
        </p:sp>
        <p:sp>
          <p:nvSpPr>
            <p:cNvPr id="22" name="TextBox 22"/>
            <p:cNvSpPr txBox="1"/>
            <p:nvPr/>
          </p:nvSpPr>
          <p:spPr>
            <a:xfrm>
              <a:off x="0" y="-28575"/>
              <a:ext cx="7327008" cy="1452841"/>
            </a:xfrm>
            <a:prstGeom prst="rect">
              <a:avLst/>
            </a:prstGeom>
          </p:spPr>
          <p:txBody>
            <a:bodyPr lIns="0" tIns="0" rIns="0" bIns="0" rtlCol="0" anchor="t"/>
            <a:lstStyle/>
            <a:p>
              <a:pPr algn="l">
                <a:lnSpc>
                  <a:spcPts val="3687"/>
                </a:lnSpc>
              </a:pPr>
              <a:r>
                <a:rPr lang="en-US" sz="2949" b="1">
                  <a:solidFill>
                    <a:srgbClr val="000000"/>
                  </a:solidFill>
                  <a:latin typeface="Arimo Bold"/>
                  <a:ea typeface="Arimo Bold"/>
                  <a:cs typeface="Arimo Bold"/>
                  <a:sym typeface="Arimo Bold"/>
                </a:rPr>
                <a:t>Customer Types</a:t>
              </a:r>
            </a:p>
          </p:txBody>
        </p:sp>
      </p:grpSp>
      <p:grpSp>
        <p:nvGrpSpPr>
          <p:cNvPr id="23" name="Group 23"/>
          <p:cNvGrpSpPr/>
          <p:nvPr/>
        </p:nvGrpSpPr>
        <p:grpSpPr>
          <a:xfrm>
            <a:off x="8076009" y="4629912"/>
            <a:ext cx="5146740" cy="480043"/>
            <a:chOff x="0" y="0"/>
            <a:chExt cx="6862320" cy="640058"/>
          </a:xfrm>
        </p:grpSpPr>
        <p:sp>
          <p:nvSpPr>
            <p:cNvPr id="24" name="Freeform 24"/>
            <p:cNvSpPr/>
            <p:nvPr/>
          </p:nvSpPr>
          <p:spPr>
            <a:xfrm>
              <a:off x="0" y="0"/>
              <a:ext cx="6862319" cy="640058"/>
            </a:xfrm>
            <a:custGeom>
              <a:avLst/>
              <a:gdLst/>
              <a:ahLst/>
              <a:cxnLst/>
              <a:rect l="l" t="t" r="r" b="b"/>
              <a:pathLst>
                <a:path w="6862319" h="640058">
                  <a:moveTo>
                    <a:pt x="0" y="0"/>
                  </a:moveTo>
                  <a:lnTo>
                    <a:pt x="6862319" y="0"/>
                  </a:lnTo>
                  <a:lnTo>
                    <a:pt x="6862319" y="640058"/>
                  </a:lnTo>
                  <a:lnTo>
                    <a:pt x="0" y="640058"/>
                  </a:lnTo>
                  <a:close/>
                </a:path>
              </a:pathLst>
            </a:custGeom>
            <a:solidFill>
              <a:srgbClr val="000000">
                <a:alpha val="0"/>
              </a:srgbClr>
            </a:solidFill>
          </p:spPr>
        </p:sp>
        <p:sp>
          <p:nvSpPr>
            <p:cNvPr id="25" name="TextBox 25"/>
            <p:cNvSpPr txBox="1"/>
            <p:nvPr/>
          </p:nvSpPr>
          <p:spPr>
            <a:xfrm>
              <a:off x="0" y="-104775"/>
              <a:ext cx="6862320" cy="744833"/>
            </a:xfrm>
            <a:prstGeom prst="rect">
              <a:avLst/>
            </a:prstGeom>
          </p:spPr>
          <p:txBody>
            <a:bodyPr lIns="0" tIns="0" rIns="0" bIns="0" rtlCol="0" anchor="t"/>
            <a:lstStyle/>
            <a:p>
              <a:pPr algn="l">
                <a:lnSpc>
                  <a:spcPts val="3888"/>
                </a:lnSpc>
              </a:pPr>
              <a:r>
                <a:rPr lang="en-US" sz="2387">
                  <a:solidFill>
                    <a:srgbClr val="000000"/>
                  </a:solidFill>
                  <a:latin typeface="Arimo"/>
                  <a:ea typeface="Arimo"/>
                  <a:cs typeface="Arimo"/>
                  <a:sym typeface="Arimo"/>
                </a:rPr>
                <a:t>With and without payment difficulties.</a:t>
              </a:r>
            </a:p>
          </p:txBody>
        </p:sp>
      </p:grpSp>
      <p:grpSp>
        <p:nvGrpSpPr>
          <p:cNvPr id="26" name="Group 26"/>
          <p:cNvGrpSpPr/>
          <p:nvPr/>
        </p:nvGrpSpPr>
        <p:grpSpPr>
          <a:xfrm>
            <a:off x="7863334" y="5343233"/>
            <a:ext cx="10424666" cy="52839"/>
            <a:chOff x="0" y="0"/>
            <a:chExt cx="12527955" cy="63500"/>
          </a:xfrm>
        </p:grpSpPr>
        <p:sp>
          <p:nvSpPr>
            <p:cNvPr id="27" name="Freeform 27"/>
            <p:cNvSpPr/>
            <p:nvPr/>
          </p:nvSpPr>
          <p:spPr>
            <a:xfrm>
              <a:off x="0" y="0"/>
              <a:ext cx="12527915" cy="63500"/>
            </a:xfrm>
            <a:custGeom>
              <a:avLst/>
              <a:gdLst/>
              <a:ahLst/>
              <a:cxnLst/>
              <a:rect l="l" t="t" r="r" b="b"/>
              <a:pathLst>
                <a:path w="12527915" h="63500">
                  <a:moveTo>
                    <a:pt x="0" y="31750"/>
                  </a:moveTo>
                  <a:cubicBezTo>
                    <a:pt x="0" y="14288"/>
                    <a:pt x="5715" y="0"/>
                    <a:pt x="12700" y="0"/>
                  </a:cubicBezTo>
                  <a:lnTo>
                    <a:pt x="12515215" y="0"/>
                  </a:lnTo>
                  <a:cubicBezTo>
                    <a:pt x="12522200" y="0"/>
                    <a:pt x="12527915" y="14288"/>
                    <a:pt x="12527915" y="31750"/>
                  </a:cubicBezTo>
                  <a:cubicBezTo>
                    <a:pt x="12527915" y="49213"/>
                    <a:pt x="12522200" y="63500"/>
                    <a:pt x="12515215" y="63500"/>
                  </a:cubicBezTo>
                  <a:lnTo>
                    <a:pt x="12700" y="63500"/>
                  </a:lnTo>
                  <a:cubicBezTo>
                    <a:pt x="5715" y="63500"/>
                    <a:pt x="0" y="49212"/>
                    <a:pt x="0" y="31750"/>
                  </a:cubicBezTo>
                  <a:close/>
                </a:path>
              </a:pathLst>
            </a:custGeom>
            <a:solidFill>
              <a:srgbClr val="C8C9CF"/>
            </a:solidFill>
          </p:spPr>
        </p:sp>
      </p:grpSp>
      <p:grpSp>
        <p:nvGrpSpPr>
          <p:cNvPr id="28" name="Group 28"/>
          <p:cNvGrpSpPr/>
          <p:nvPr/>
        </p:nvGrpSpPr>
        <p:grpSpPr>
          <a:xfrm>
            <a:off x="9335096" y="5624171"/>
            <a:ext cx="5704682" cy="1068199"/>
            <a:chOff x="0" y="0"/>
            <a:chExt cx="7606243" cy="1424266"/>
          </a:xfrm>
        </p:grpSpPr>
        <p:sp>
          <p:nvSpPr>
            <p:cNvPr id="29" name="Freeform 29"/>
            <p:cNvSpPr/>
            <p:nvPr/>
          </p:nvSpPr>
          <p:spPr>
            <a:xfrm>
              <a:off x="0" y="0"/>
              <a:ext cx="7606243" cy="1424266"/>
            </a:xfrm>
            <a:custGeom>
              <a:avLst/>
              <a:gdLst/>
              <a:ahLst/>
              <a:cxnLst/>
              <a:rect l="l" t="t" r="r" b="b"/>
              <a:pathLst>
                <a:path w="7606243" h="1424266">
                  <a:moveTo>
                    <a:pt x="0" y="0"/>
                  </a:moveTo>
                  <a:lnTo>
                    <a:pt x="7606243" y="0"/>
                  </a:lnTo>
                  <a:lnTo>
                    <a:pt x="7606243" y="1424266"/>
                  </a:lnTo>
                  <a:lnTo>
                    <a:pt x="0" y="1424266"/>
                  </a:lnTo>
                  <a:close/>
                </a:path>
              </a:pathLst>
            </a:custGeom>
            <a:solidFill>
              <a:srgbClr val="000000">
                <a:alpha val="0"/>
              </a:srgbClr>
            </a:solidFill>
          </p:spPr>
        </p:sp>
        <p:sp>
          <p:nvSpPr>
            <p:cNvPr id="30" name="TextBox 30"/>
            <p:cNvSpPr txBox="1"/>
            <p:nvPr/>
          </p:nvSpPr>
          <p:spPr>
            <a:xfrm>
              <a:off x="0" y="-28575"/>
              <a:ext cx="7606243" cy="1452841"/>
            </a:xfrm>
            <a:prstGeom prst="rect">
              <a:avLst/>
            </a:prstGeom>
          </p:spPr>
          <p:txBody>
            <a:bodyPr lIns="0" tIns="0" rIns="0" bIns="0" rtlCol="0" anchor="t"/>
            <a:lstStyle/>
            <a:p>
              <a:pPr algn="l">
                <a:lnSpc>
                  <a:spcPts val="3687"/>
                </a:lnSpc>
              </a:pPr>
              <a:r>
                <a:rPr lang="en-US" sz="2949" b="1">
                  <a:solidFill>
                    <a:srgbClr val="000000"/>
                  </a:solidFill>
                  <a:latin typeface="Arimo Bold"/>
                  <a:ea typeface="Arimo Bold"/>
                  <a:cs typeface="Arimo Bold"/>
                  <a:sym typeface="Arimo Bold"/>
                </a:rPr>
                <a:t>Decision Impact</a:t>
              </a:r>
            </a:p>
          </p:txBody>
        </p:sp>
      </p:grpSp>
      <p:grpSp>
        <p:nvGrpSpPr>
          <p:cNvPr id="31" name="Group 31"/>
          <p:cNvGrpSpPr/>
          <p:nvPr/>
        </p:nvGrpSpPr>
        <p:grpSpPr>
          <a:xfrm>
            <a:off x="9335096" y="6236648"/>
            <a:ext cx="7523154" cy="480043"/>
            <a:chOff x="0" y="0"/>
            <a:chExt cx="10030872" cy="640058"/>
          </a:xfrm>
        </p:grpSpPr>
        <p:sp>
          <p:nvSpPr>
            <p:cNvPr id="32" name="Freeform 32"/>
            <p:cNvSpPr/>
            <p:nvPr/>
          </p:nvSpPr>
          <p:spPr>
            <a:xfrm>
              <a:off x="0" y="0"/>
              <a:ext cx="10030872" cy="640058"/>
            </a:xfrm>
            <a:custGeom>
              <a:avLst/>
              <a:gdLst/>
              <a:ahLst/>
              <a:cxnLst/>
              <a:rect l="l" t="t" r="r" b="b"/>
              <a:pathLst>
                <a:path w="10030872" h="640058">
                  <a:moveTo>
                    <a:pt x="0" y="0"/>
                  </a:moveTo>
                  <a:lnTo>
                    <a:pt x="10030872" y="0"/>
                  </a:lnTo>
                  <a:lnTo>
                    <a:pt x="10030872" y="640058"/>
                  </a:lnTo>
                  <a:lnTo>
                    <a:pt x="0" y="640058"/>
                  </a:lnTo>
                  <a:close/>
                </a:path>
              </a:pathLst>
            </a:custGeom>
            <a:solidFill>
              <a:srgbClr val="000000">
                <a:alpha val="0"/>
              </a:srgbClr>
            </a:solidFill>
          </p:spPr>
        </p:sp>
        <p:sp>
          <p:nvSpPr>
            <p:cNvPr id="33" name="TextBox 33"/>
            <p:cNvSpPr txBox="1"/>
            <p:nvPr/>
          </p:nvSpPr>
          <p:spPr>
            <a:xfrm>
              <a:off x="0" y="-104775"/>
              <a:ext cx="10030872" cy="744833"/>
            </a:xfrm>
            <a:prstGeom prst="rect">
              <a:avLst/>
            </a:prstGeom>
          </p:spPr>
          <p:txBody>
            <a:bodyPr lIns="0" tIns="0" rIns="0" bIns="0" rtlCol="0" anchor="t"/>
            <a:lstStyle/>
            <a:p>
              <a:pPr algn="l">
                <a:lnSpc>
                  <a:spcPts val="3888"/>
                </a:lnSpc>
              </a:pPr>
              <a:r>
                <a:rPr lang="en-US" sz="2387">
                  <a:solidFill>
                    <a:srgbClr val="000000"/>
                  </a:solidFill>
                  <a:latin typeface="Arimo"/>
                  <a:ea typeface="Arimo"/>
                  <a:cs typeface="Arimo"/>
                  <a:sym typeface="Arimo"/>
                </a:rPr>
                <a:t>Rejecting good customers vs. approving risky ones.</a:t>
              </a:r>
            </a:p>
          </p:txBody>
        </p:sp>
      </p:grpSp>
      <p:grpSp>
        <p:nvGrpSpPr>
          <p:cNvPr id="34" name="Group 34"/>
          <p:cNvGrpSpPr/>
          <p:nvPr/>
        </p:nvGrpSpPr>
        <p:grpSpPr>
          <a:xfrm>
            <a:off x="9335096" y="6954817"/>
            <a:ext cx="9395966" cy="47625"/>
            <a:chOff x="0" y="0"/>
            <a:chExt cx="12527955" cy="63500"/>
          </a:xfrm>
        </p:grpSpPr>
        <p:sp>
          <p:nvSpPr>
            <p:cNvPr id="35" name="Freeform 35"/>
            <p:cNvSpPr/>
            <p:nvPr/>
          </p:nvSpPr>
          <p:spPr>
            <a:xfrm>
              <a:off x="0" y="0"/>
              <a:ext cx="12527915" cy="63500"/>
            </a:xfrm>
            <a:custGeom>
              <a:avLst/>
              <a:gdLst/>
              <a:ahLst/>
              <a:cxnLst/>
              <a:rect l="l" t="t" r="r" b="b"/>
              <a:pathLst>
                <a:path w="12527915" h="63500">
                  <a:moveTo>
                    <a:pt x="0" y="31750"/>
                  </a:moveTo>
                  <a:cubicBezTo>
                    <a:pt x="0" y="14288"/>
                    <a:pt x="5715" y="0"/>
                    <a:pt x="12700" y="0"/>
                  </a:cubicBezTo>
                  <a:lnTo>
                    <a:pt x="12515215" y="0"/>
                  </a:lnTo>
                  <a:cubicBezTo>
                    <a:pt x="12522200" y="0"/>
                    <a:pt x="12527915" y="14288"/>
                    <a:pt x="12527915" y="31750"/>
                  </a:cubicBezTo>
                  <a:cubicBezTo>
                    <a:pt x="12527915" y="49213"/>
                    <a:pt x="12522200" y="63500"/>
                    <a:pt x="12515215" y="63500"/>
                  </a:cubicBezTo>
                  <a:lnTo>
                    <a:pt x="12700" y="63500"/>
                  </a:lnTo>
                  <a:cubicBezTo>
                    <a:pt x="5715" y="63500"/>
                    <a:pt x="0" y="49212"/>
                    <a:pt x="0" y="31750"/>
                  </a:cubicBezTo>
                  <a:close/>
                </a:path>
              </a:pathLst>
            </a:custGeom>
            <a:solidFill>
              <a:srgbClr val="C8C9CF"/>
            </a:solidFill>
          </p:spPr>
        </p:sp>
      </p:grpSp>
      <p:grpSp>
        <p:nvGrpSpPr>
          <p:cNvPr id="36" name="Group 36"/>
          <p:cNvGrpSpPr/>
          <p:nvPr/>
        </p:nvGrpSpPr>
        <p:grpSpPr>
          <a:xfrm>
            <a:off x="10978604" y="7537177"/>
            <a:ext cx="5704682" cy="1068199"/>
            <a:chOff x="0" y="0"/>
            <a:chExt cx="7606243" cy="1424266"/>
          </a:xfrm>
        </p:grpSpPr>
        <p:sp>
          <p:nvSpPr>
            <p:cNvPr id="37" name="Freeform 37"/>
            <p:cNvSpPr/>
            <p:nvPr/>
          </p:nvSpPr>
          <p:spPr>
            <a:xfrm>
              <a:off x="0" y="0"/>
              <a:ext cx="7606243" cy="1424266"/>
            </a:xfrm>
            <a:custGeom>
              <a:avLst/>
              <a:gdLst/>
              <a:ahLst/>
              <a:cxnLst/>
              <a:rect l="l" t="t" r="r" b="b"/>
              <a:pathLst>
                <a:path w="7606243" h="1424266">
                  <a:moveTo>
                    <a:pt x="0" y="0"/>
                  </a:moveTo>
                  <a:lnTo>
                    <a:pt x="7606243" y="0"/>
                  </a:lnTo>
                  <a:lnTo>
                    <a:pt x="7606243" y="1424266"/>
                  </a:lnTo>
                  <a:lnTo>
                    <a:pt x="0" y="1424266"/>
                  </a:lnTo>
                  <a:close/>
                </a:path>
              </a:pathLst>
            </a:custGeom>
            <a:solidFill>
              <a:srgbClr val="000000">
                <a:alpha val="0"/>
              </a:srgbClr>
            </a:solidFill>
          </p:spPr>
        </p:sp>
        <p:sp>
          <p:nvSpPr>
            <p:cNvPr id="38" name="TextBox 38"/>
            <p:cNvSpPr txBox="1"/>
            <p:nvPr/>
          </p:nvSpPr>
          <p:spPr>
            <a:xfrm>
              <a:off x="0" y="-28575"/>
              <a:ext cx="7606243" cy="1452841"/>
            </a:xfrm>
            <a:prstGeom prst="rect">
              <a:avLst/>
            </a:prstGeom>
          </p:spPr>
          <p:txBody>
            <a:bodyPr lIns="0" tIns="0" rIns="0" bIns="0" rtlCol="0" anchor="t"/>
            <a:lstStyle/>
            <a:p>
              <a:pPr algn="l">
                <a:lnSpc>
                  <a:spcPts val="3687"/>
                </a:lnSpc>
              </a:pPr>
              <a:r>
                <a:rPr lang="en-US" sz="2949" b="1">
                  <a:solidFill>
                    <a:srgbClr val="000000"/>
                  </a:solidFill>
                  <a:latin typeface="Arimo Bold"/>
                  <a:ea typeface="Arimo Bold"/>
                  <a:cs typeface="Arimo Bold"/>
                  <a:sym typeface="Arimo Bold"/>
                </a:rPr>
                <a:t>Loan Outcomes</a:t>
              </a:r>
            </a:p>
          </p:txBody>
        </p:sp>
      </p:grpSp>
      <p:grpSp>
        <p:nvGrpSpPr>
          <p:cNvPr id="39" name="Group 39"/>
          <p:cNvGrpSpPr/>
          <p:nvPr/>
        </p:nvGrpSpPr>
        <p:grpSpPr>
          <a:xfrm>
            <a:off x="10978604" y="8149655"/>
            <a:ext cx="6280696" cy="480043"/>
            <a:chOff x="0" y="0"/>
            <a:chExt cx="8374262" cy="640058"/>
          </a:xfrm>
        </p:grpSpPr>
        <p:sp>
          <p:nvSpPr>
            <p:cNvPr id="40" name="Freeform 40"/>
            <p:cNvSpPr/>
            <p:nvPr/>
          </p:nvSpPr>
          <p:spPr>
            <a:xfrm>
              <a:off x="0" y="0"/>
              <a:ext cx="8374262" cy="640058"/>
            </a:xfrm>
            <a:custGeom>
              <a:avLst/>
              <a:gdLst/>
              <a:ahLst/>
              <a:cxnLst/>
              <a:rect l="l" t="t" r="r" b="b"/>
              <a:pathLst>
                <a:path w="8374262" h="640058">
                  <a:moveTo>
                    <a:pt x="0" y="0"/>
                  </a:moveTo>
                  <a:lnTo>
                    <a:pt x="8374262" y="0"/>
                  </a:lnTo>
                  <a:lnTo>
                    <a:pt x="8374262" y="640058"/>
                  </a:lnTo>
                  <a:lnTo>
                    <a:pt x="0" y="640058"/>
                  </a:lnTo>
                  <a:close/>
                </a:path>
              </a:pathLst>
            </a:custGeom>
            <a:solidFill>
              <a:srgbClr val="000000">
                <a:alpha val="0"/>
              </a:srgbClr>
            </a:solidFill>
          </p:spPr>
        </p:sp>
        <p:sp>
          <p:nvSpPr>
            <p:cNvPr id="41" name="TextBox 41"/>
            <p:cNvSpPr txBox="1"/>
            <p:nvPr/>
          </p:nvSpPr>
          <p:spPr>
            <a:xfrm>
              <a:off x="0" y="-104775"/>
              <a:ext cx="8374262" cy="744833"/>
            </a:xfrm>
            <a:prstGeom prst="rect">
              <a:avLst/>
            </a:prstGeom>
          </p:spPr>
          <p:txBody>
            <a:bodyPr lIns="0" tIns="0" rIns="0" bIns="0" rtlCol="0" anchor="t"/>
            <a:lstStyle/>
            <a:p>
              <a:pPr algn="l">
                <a:lnSpc>
                  <a:spcPts val="3888"/>
                </a:lnSpc>
              </a:pPr>
              <a:r>
                <a:rPr lang="en-US" sz="2387">
                  <a:solidFill>
                    <a:srgbClr val="000000"/>
                  </a:solidFill>
                  <a:latin typeface="Arimo"/>
                  <a:ea typeface="Arimo"/>
                  <a:cs typeface="Arimo"/>
                  <a:sym typeface="Arimo"/>
                </a:rPr>
                <a:t>Approved, Refused, Cancelled, Unused Offer.</a:t>
              </a:r>
            </a:p>
          </p:txBody>
        </p:sp>
      </p:grpSp>
      <p:sp>
        <p:nvSpPr>
          <p:cNvPr id="42" name="Freeform 42" descr="preencoded.png"/>
          <p:cNvSpPr/>
          <p:nvPr/>
        </p:nvSpPr>
        <p:spPr>
          <a:xfrm>
            <a:off x="4772521" y="7554892"/>
            <a:ext cx="552775" cy="690807"/>
          </a:xfrm>
          <a:custGeom>
            <a:avLst/>
            <a:gdLst/>
            <a:ahLst/>
            <a:cxnLst/>
            <a:rect l="l" t="t" r="r" b="b"/>
            <a:pathLst>
              <a:path w="552775" h="690807">
                <a:moveTo>
                  <a:pt x="0" y="0"/>
                </a:moveTo>
                <a:lnTo>
                  <a:pt x="552775" y="0"/>
                </a:lnTo>
                <a:lnTo>
                  <a:pt x="552775" y="690806"/>
                </a:lnTo>
                <a:lnTo>
                  <a:pt x="0" y="690806"/>
                </a:lnTo>
                <a:lnTo>
                  <a:pt x="0" y="0"/>
                </a:lnTo>
                <a:close/>
              </a:path>
            </a:pathLst>
          </a:custGeom>
          <a:blipFill>
            <a:blip r:embed="rId7"/>
            <a:stretch>
              <a:fillRect t="-11" b="-11"/>
            </a:stretch>
          </a:blipFill>
        </p:spPr>
      </p:sp>
      <p:sp>
        <p:nvSpPr>
          <p:cNvPr id="43" name="Freeform 43" descr="preencoded.png"/>
          <p:cNvSpPr/>
          <p:nvPr/>
        </p:nvSpPr>
        <p:spPr>
          <a:xfrm>
            <a:off x="4728149" y="5971855"/>
            <a:ext cx="490043" cy="612410"/>
          </a:xfrm>
          <a:custGeom>
            <a:avLst/>
            <a:gdLst/>
            <a:ahLst/>
            <a:cxnLst/>
            <a:rect l="l" t="t" r="r" b="b"/>
            <a:pathLst>
              <a:path w="490043" h="612410">
                <a:moveTo>
                  <a:pt x="0" y="0"/>
                </a:moveTo>
                <a:lnTo>
                  <a:pt x="490043" y="0"/>
                </a:lnTo>
                <a:lnTo>
                  <a:pt x="490043" y="612410"/>
                </a:lnTo>
                <a:lnTo>
                  <a:pt x="0" y="612410"/>
                </a:lnTo>
                <a:lnTo>
                  <a:pt x="0" y="0"/>
                </a:lnTo>
                <a:close/>
              </a:path>
            </a:pathLst>
          </a:custGeom>
          <a:blipFill>
            <a:blip r:embed="rId8"/>
            <a:stretch>
              <a:fillRect t="-11" b="-11"/>
            </a:stretch>
          </a:blipFill>
        </p:spPr>
      </p:sp>
      <p:sp>
        <p:nvSpPr>
          <p:cNvPr id="44" name="Freeform 44" descr="preencoded.png"/>
          <p:cNvSpPr/>
          <p:nvPr/>
        </p:nvSpPr>
        <p:spPr>
          <a:xfrm>
            <a:off x="4728037" y="4220902"/>
            <a:ext cx="490043" cy="612410"/>
          </a:xfrm>
          <a:custGeom>
            <a:avLst/>
            <a:gdLst/>
            <a:ahLst/>
            <a:cxnLst/>
            <a:rect l="l" t="t" r="r" b="b"/>
            <a:pathLst>
              <a:path w="490043" h="612410">
                <a:moveTo>
                  <a:pt x="0" y="0"/>
                </a:moveTo>
                <a:lnTo>
                  <a:pt x="490043" y="0"/>
                </a:lnTo>
                <a:lnTo>
                  <a:pt x="490043" y="612410"/>
                </a:lnTo>
                <a:lnTo>
                  <a:pt x="0" y="612410"/>
                </a:lnTo>
                <a:lnTo>
                  <a:pt x="0" y="0"/>
                </a:lnTo>
                <a:close/>
              </a:path>
            </a:pathLst>
          </a:custGeom>
          <a:blipFill>
            <a:blip r:embed="rId9"/>
            <a:stretch>
              <a:fillRect t="-11" b="-11"/>
            </a:stretch>
          </a:blipFill>
        </p:spPr>
      </p:sp>
      <p:sp>
        <p:nvSpPr>
          <p:cNvPr id="45" name="Freeform 45" descr="preencoded.png"/>
          <p:cNvSpPr/>
          <p:nvPr/>
        </p:nvSpPr>
        <p:spPr>
          <a:xfrm>
            <a:off x="4815502" y="3045092"/>
            <a:ext cx="466813" cy="583380"/>
          </a:xfrm>
          <a:custGeom>
            <a:avLst/>
            <a:gdLst/>
            <a:ahLst/>
            <a:cxnLst/>
            <a:rect l="l" t="t" r="r" b="b"/>
            <a:pathLst>
              <a:path w="466813" h="583380">
                <a:moveTo>
                  <a:pt x="0" y="0"/>
                </a:moveTo>
                <a:lnTo>
                  <a:pt x="466813" y="0"/>
                </a:lnTo>
                <a:lnTo>
                  <a:pt x="466813" y="583379"/>
                </a:lnTo>
                <a:lnTo>
                  <a:pt x="0" y="583379"/>
                </a:lnTo>
                <a:lnTo>
                  <a:pt x="0" y="0"/>
                </a:lnTo>
                <a:close/>
              </a:path>
            </a:pathLst>
          </a:custGeom>
          <a:blipFill>
            <a:blip r:embed="rId10"/>
            <a:stretch>
              <a:fillRect t="-11" b="-11"/>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5" name="Group 5"/>
          <p:cNvGrpSpPr/>
          <p:nvPr/>
        </p:nvGrpSpPr>
        <p:grpSpPr>
          <a:xfrm>
            <a:off x="1028700" y="1028700"/>
            <a:ext cx="7088237" cy="1170149"/>
            <a:chOff x="0" y="0"/>
            <a:chExt cx="9450983" cy="1560199"/>
          </a:xfrm>
        </p:grpSpPr>
        <p:sp>
          <p:nvSpPr>
            <p:cNvPr id="6" name="Freeform 6"/>
            <p:cNvSpPr/>
            <p:nvPr/>
          </p:nvSpPr>
          <p:spPr>
            <a:xfrm>
              <a:off x="0" y="0"/>
              <a:ext cx="9450984" cy="1560199"/>
            </a:xfrm>
            <a:custGeom>
              <a:avLst/>
              <a:gdLst/>
              <a:ahLst/>
              <a:cxnLst/>
              <a:rect l="l" t="t" r="r" b="b"/>
              <a:pathLst>
                <a:path w="9450984" h="1560199">
                  <a:moveTo>
                    <a:pt x="0" y="0"/>
                  </a:moveTo>
                  <a:lnTo>
                    <a:pt x="9450984" y="0"/>
                  </a:lnTo>
                  <a:lnTo>
                    <a:pt x="9450984" y="1560199"/>
                  </a:lnTo>
                  <a:lnTo>
                    <a:pt x="0" y="1560199"/>
                  </a:lnTo>
                  <a:close/>
                </a:path>
              </a:pathLst>
            </a:custGeom>
            <a:solidFill>
              <a:srgbClr val="000000">
                <a:alpha val="0"/>
              </a:srgbClr>
            </a:solidFill>
          </p:spPr>
        </p:sp>
        <p:sp>
          <p:nvSpPr>
            <p:cNvPr id="7" name="TextBox 7"/>
            <p:cNvSpPr txBox="1"/>
            <p:nvPr/>
          </p:nvSpPr>
          <p:spPr>
            <a:xfrm>
              <a:off x="0" y="-47625"/>
              <a:ext cx="9450983" cy="1607824"/>
            </a:xfrm>
            <a:prstGeom prst="rect">
              <a:avLst/>
            </a:prstGeom>
          </p:spPr>
          <p:txBody>
            <a:bodyPr lIns="0" tIns="0" rIns="0" bIns="0" rtlCol="0" anchor="t"/>
            <a:lstStyle/>
            <a:p>
              <a:pPr algn="l">
                <a:lnSpc>
                  <a:spcPts val="7186"/>
                </a:lnSpc>
              </a:pPr>
              <a:r>
                <a:rPr lang="en-US" sz="5762" b="1">
                  <a:solidFill>
                    <a:srgbClr val="000000"/>
                  </a:solidFill>
                  <a:latin typeface="Arimo Bold"/>
                  <a:ea typeface="Arimo Bold"/>
                  <a:cs typeface="Arimo Bold"/>
                  <a:sym typeface="Arimo Bold"/>
                </a:rPr>
                <a:t>Datasets</a:t>
              </a:r>
            </a:p>
          </p:txBody>
        </p:sp>
      </p:grpSp>
      <p:grpSp>
        <p:nvGrpSpPr>
          <p:cNvPr id="8" name="Group 8"/>
          <p:cNvGrpSpPr/>
          <p:nvPr/>
        </p:nvGrpSpPr>
        <p:grpSpPr>
          <a:xfrm>
            <a:off x="992237" y="3099495"/>
            <a:ext cx="5198269" cy="5631728"/>
            <a:chOff x="0" y="0"/>
            <a:chExt cx="6931025" cy="7508971"/>
          </a:xfrm>
        </p:grpSpPr>
        <p:sp>
          <p:nvSpPr>
            <p:cNvPr id="9" name="Freeform 9" descr="preencoded.png"/>
            <p:cNvSpPr/>
            <p:nvPr/>
          </p:nvSpPr>
          <p:spPr>
            <a:xfrm>
              <a:off x="0" y="0"/>
              <a:ext cx="6931025" cy="4283670"/>
            </a:xfrm>
            <a:custGeom>
              <a:avLst/>
              <a:gdLst/>
              <a:ahLst/>
              <a:cxnLst/>
              <a:rect l="l" t="t" r="r" b="b"/>
              <a:pathLst>
                <a:path w="6931025" h="4283670">
                  <a:moveTo>
                    <a:pt x="0" y="0"/>
                  </a:moveTo>
                  <a:lnTo>
                    <a:pt x="6931025" y="0"/>
                  </a:lnTo>
                  <a:lnTo>
                    <a:pt x="6931025" y="4283670"/>
                  </a:lnTo>
                  <a:lnTo>
                    <a:pt x="0" y="4283670"/>
                  </a:lnTo>
                  <a:lnTo>
                    <a:pt x="0" y="0"/>
                  </a:lnTo>
                  <a:close/>
                </a:path>
              </a:pathLst>
            </a:custGeom>
            <a:blipFill>
              <a:blip r:embed="rId4"/>
              <a:stretch>
                <a:fillRect l="-66" r="-66"/>
              </a:stretch>
            </a:blipFill>
            <a:ln w="38100" cap="sq">
              <a:solidFill>
                <a:srgbClr val="505468"/>
              </a:solidFill>
              <a:prstDash val="solid"/>
              <a:miter/>
            </a:ln>
          </p:spPr>
        </p:sp>
        <p:grpSp>
          <p:nvGrpSpPr>
            <p:cNvPr id="10" name="Group 10"/>
            <p:cNvGrpSpPr/>
            <p:nvPr/>
          </p:nvGrpSpPr>
          <p:grpSpPr>
            <a:xfrm>
              <a:off x="0" y="4756150"/>
              <a:ext cx="4725392" cy="801966"/>
              <a:chOff x="0" y="0"/>
              <a:chExt cx="4725392" cy="801966"/>
            </a:xfrm>
          </p:grpSpPr>
          <p:sp>
            <p:nvSpPr>
              <p:cNvPr id="11" name="Freeform 11"/>
              <p:cNvSpPr/>
              <p:nvPr/>
            </p:nvSpPr>
            <p:spPr>
              <a:xfrm>
                <a:off x="0" y="0"/>
                <a:ext cx="4725392" cy="801966"/>
              </a:xfrm>
              <a:custGeom>
                <a:avLst/>
                <a:gdLst/>
                <a:ahLst/>
                <a:cxnLst/>
                <a:rect l="l" t="t" r="r" b="b"/>
                <a:pathLst>
                  <a:path w="4725392" h="801966">
                    <a:moveTo>
                      <a:pt x="0" y="0"/>
                    </a:moveTo>
                    <a:lnTo>
                      <a:pt x="4725392" y="0"/>
                    </a:lnTo>
                    <a:lnTo>
                      <a:pt x="4725392" y="801966"/>
                    </a:lnTo>
                    <a:lnTo>
                      <a:pt x="0" y="801966"/>
                    </a:lnTo>
                    <a:close/>
                  </a:path>
                </a:pathLst>
              </a:custGeom>
              <a:solidFill>
                <a:srgbClr val="000000">
                  <a:alpha val="0"/>
                </a:srgbClr>
              </a:solidFill>
            </p:spPr>
          </p:sp>
          <p:sp>
            <p:nvSpPr>
              <p:cNvPr id="12" name="TextBox 12"/>
              <p:cNvSpPr txBox="1"/>
              <p:nvPr/>
            </p:nvSpPr>
            <p:spPr>
              <a:xfrm>
                <a:off x="0" y="-28575"/>
                <a:ext cx="4725392" cy="830541"/>
              </a:xfrm>
              <a:prstGeom prst="rect">
                <a:avLst/>
              </a:prstGeom>
            </p:spPr>
            <p:txBody>
              <a:bodyPr lIns="0" tIns="0" rIns="0" bIns="0" rtlCol="0" anchor="t"/>
              <a:lstStyle/>
              <a:p>
                <a:pPr algn="l">
                  <a:lnSpc>
                    <a:spcPts val="3687"/>
                  </a:lnSpc>
                </a:pPr>
                <a:r>
                  <a:rPr lang="en-US" sz="2949" b="1">
                    <a:solidFill>
                      <a:srgbClr val="000000"/>
                    </a:solidFill>
                    <a:latin typeface="Arimo Bold"/>
                    <a:ea typeface="Arimo Bold"/>
                    <a:cs typeface="Arimo Bold"/>
                    <a:sym typeface="Arimo Bold"/>
                  </a:rPr>
                  <a:t>Application Data</a:t>
                </a:r>
              </a:p>
            </p:txBody>
          </p:sp>
        </p:grpSp>
        <p:grpSp>
          <p:nvGrpSpPr>
            <p:cNvPr id="13" name="Group 13"/>
            <p:cNvGrpSpPr/>
            <p:nvPr/>
          </p:nvGrpSpPr>
          <p:grpSpPr>
            <a:xfrm>
              <a:off x="0" y="5573513"/>
              <a:ext cx="6931025" cy="1935458"/>
              <a:chOff x="0" y="0"/>
              <a:chExt cx="6931025" cy="1935458"/>
            </a:xfrm>
          </p:grpSpPr>
          <p:sp>
            <p:nvSpPr>
              <p:cNvPr id="14" name="Freeform 14"/>
              <p:cNvSpPr/>
              <p:nvPr/>
            </p:nvSpPr>
            <p:spPr>
              <a:xfrm>
                <a:off x="0" y="0"/>
                <a:ext cx="6931025" cy="1935458"/>
              </a:xfrm>
              <a:custGeom>
                <a:avLst/>
                <a:gdLst/>
                <a:ahLst/>
                <a:cxnLst/>
                <a:rect l="l" t="t" r="r" b="b"/>
                <a:pathLst>
                  <a:path w="6931025" h="1935458">
                    <a:moveTo>
                      <a:pt x="0" y="0"/>
                    </a:moveTo>
                    <a:lnTo>
                      <a:pt x="6931025" y="0"/>
                    </a:lnTo>
                    <a:lnTo>
                      <a:pt x="6931025" y="1935458"/>
                    </a:lnTo>
                    <a:lnTo>
                      <a:pt x="0" y="1935458"/>
                    </a:lnTo>
                    <a:close/>
                  </a:path>
                </a:pathLst>
              </a:custGeom>
              <a:solidFill>
                <a:srgbClr val="000000">
                  <a:alpha val="0"/>
                </a:srgbClr>
              </a:solidFill>
            </p:spPr>
          </p:sp>
          <p:sp>
            <p:nvSpPr>
              <p:cNvPr id="15" name="TextBox 15"/>
              <p:cNvSpPr txBox="1"/>
              <p:nvPr/>
            </p:nvSpPr>
            <p:spPr>
              <a:xfrm>
                <a:off x="0" y="-104775"/>
                <a:ext cx="6931025" cy="2040233"/>
              </a:xfrm>
              <a:prstGeom prst="rect">
                <a:avLst/>
              </a:prstGeom>
            </p:spPr>
            <p:txBody>
              <a:bodyPr lIns="0" tIns="0" rIns="0" bIns="0" rtlCol="0" anchor="t"/>
              <a:lstStyle/>
              <a:p>
                <a:pPr algn="l">
                  <a:lnSpc>
                    <a:spcPts val="3888"/>
                  </a:lnSpc>
                </a:pPr>
                <a:r>
                  <a:rPr lang="en-US" sz="2387" dirty="0">
                    <a:solidFill>
                      <a:srgbClr val="000000"/>
                    </a:solidFill>
                    <a:latin typeface="Arimo"/>
                    <a:ea typeface="Arimo"/>
                    <a:cs typeface="Arimo"/>
                    <a:sym typeface="Arimo"/>
                  </a:rPr>
                  <a:t>Current application details with customer information and loan specifics.</a:t>
                </a:r>
              </a:p>
            </p:txBody>
          </p:sp>
        </p:grpSp>
      </p:grpSp>
      <p:grpSp>
        <p:nvGrpSpPr>
          <p:cNvPr id="16" name="Group 16"/>
          <p:cNvGrpSpPr/>
          <p:nvPr/>
        </p:nvGrpSpPr>
        <p:grpSpPr>
          <a:xfrm>
            <a:off x="6544866" y="3099495"/>
            <a:ext cx="5198269" cy="5601130"/>
            <a:chOff x="0" y="0"/>
            <a:chExt cx="6931026" cy="7468174"/>
          </a:xfrm>
        </p:grpSpPr>
        <p:sp>
          <p:nvSpPr>
            <p:cNvPr id="17" name="Freeform 17" descr="preencoded.png"/>
            <p:cNvSpPr/>
            <p:nvPr/>
          </p:nvSpPr>
          <p:spPr>
            <a:xfrm>
              <a:off x="1" y="0"/>
              <a:ext cx="6931025" cy="4283670"/>
            </a:xfrm>
            <a:custGeom>
              <a:avLst/>
              <a:gdLst/>
              <a:ahLst/>
              <a:cxnLst/>
              <a:rect l="l" t="t" r="r" b="b"/>
              <a:pathLst>
                <a:path w="6931025" h="4283670">
                  <a:moveTo>
                    <a:pt x="0" y="0"/>
                  </a:moveTo>
                  <a:lnTo>
                    <a:pt x="6931025" y="0"/>
                  </a:lnTo>
                  <a:lnTo>
                    <a:pt x="6931025" y="4283670"/>
                  </a:lnTo>
                  <a:lnTo>
                    <a:pt x="0" y="4283670"/>
                  </a:lnTo>
                  <a:lnTo>
                    <a:pt x="0" y="0"/>
                  </a:lnTo>
                  <a:close/>
                </a:path>
              </a:pathLst>
            </a:custGeom>
            <a:blipFill>
              <a:blip r:embed="rId5"/>
              <a:stretch>
                <a:fillRect l="-66" r="-66"/>
              </a:stretch>
            </a:blipFill>
            <a:ln w="38100" cap="sq">
              <a:solidFill>
                <a:srgbClr val="505468"/>
              </a:solidFill>
              <a:prstDash val="solid"/>
              <a:miter/>
            </a:ln>
          </p:spPr>
        </p:sp>
        <p:grpSp>
          <p:nvGrpSpPr>
            <p:cNvPr id="18" name="Group 18"/>
            <p:cNvGrpSpPr/>
            <p:nvPr/>
          </p:nvGrpSpPr>
          <p:grpSpPr>
            <a:xfrm>
              <a:off x="1" y="4756150"/>
              <a:ext cx="4818262" cy="1424266"/>
              <a:chOff x="0" y="0"/>
              <a:chExt cx="4818262" cy="1424266"/>
            </a:xfrm>
          </p:grpSpPr>
          <p:sp>
            <p:nvSpPr>
              <p:cNvPr id="19" name="Freeform 19"/>
              <p:cNvSpPr/>
              <p:nvPr/>
            </p:nvSpPr>
            <p:spPr>
              <a:xfrm>
                <a:off x="0" y="0"/>
                <a:ext cx="4818262" cy="1424266"/>
              </a:xfrm>
              <a:custGeom>
                <a:avLst/>
                <a:gdLst/>
                <a:ahLst/>
                <a:cxnLst/>
                <a:rect l="l" t="t" r="r" b="b"/>
                <a:pathLst>
                  <a:path w="4818262" h="1424266">
                    <a:moveTo>
                      <a:pt x="0" y="0"/>
                    </a:moveTo>
                    <a:lnTo>
                      <a:pt x="4818262" y="0"/>
                    </a:lnTo>
                    <a:lnTo>
                      <a:pt x="4818262" y="1424266"/>
                    </a:lnTo>
                    <a:lnTo>
                      <a:pt x="0" y="1424266"/>
                    </a:lnTo>
                    <a:close/>
                  </a:path>
                </a:pathLst>
              </a:custGeom>
              <a:solidFill>
                <a:srgbClr val="000000">
                  <a:alpha val="0"/>
                </a:srgbClr>
              </a:solidFill>
            </p:spPr>
          </p:sp>
          <p:sp>
            <p:nvSpPr>
              <p:cNvPr id="20" name="TextBox 20"/>
              <p:cNvSpPr txBox="1"/>
              <p:nvPr/>
            </p:nvSpPr>
            <p:spPr>
              <a:xfrm>
                <a:off x="0" y="-28575"/>
                <a:ext cx="4818262" cy="1452841"/>
              </a:xfrm>
              <a:prstGeom prst="rect">
                <a:avLst/>
              </a:prstGeom>
            </p:spPr>
            <p:txBody>
              <a:bodyPr lIns="0" tIns="0" rIns="0" bIns="0" rtlCol="0" anchor="t"/>
              <a:lstStyle/>
              <a:p>
                <a:pPr algn="l">
                  <a:lnSpc>
                    <a:spcPts val="3687"/>
                  </a:lnSpc>
                </a:pPr>
                <a:r>
                  <a:rPr lang="en-US" sz="2949" b="1">
                    <a:solidFill>
                      <a:srgbClr val="000000"/>
                    </a:solidFill>
                    <a:latin typeface="Arimo Bold"/>
                    <a:ea typeface="Arimo Bold"/>
                    <a:cs typeface="Arimo Bold"/>
                    <a:sym typeface="Arimo Bold"/>
                  </a:rPr>
                  <a:t>Previous Applications</a:t>
                </a:r>
              </a:p>
            </p:txBody>
          </p:sp>
        </p:grpSp>
        <p:grpSp>
          <p:nvGrpSpPr>
            <p:cNvPr id="21" name="Group 21"/>
            <p:cNvGrpSpPr/>
            <p:nvPr/>
          </p:nvGrpSpPr>
          <p:grpSpPr>
            <a:xfrm>
              <a:off x="0" y="6180416"/>
              <a:ext cx="6931025" cy="1287758"/>
              <a:chOff x="0" y="0"/>
              <a:chExt cx="6931025" cy="1287758"/>
            </a:xfrm>
          </p:grpSpPr>
          <p:sp>
            <p:nvSpPr>
              <p:cNvPr id="22" name="Freeform 22"/>
              <p:cNvSpPr/>
              <p:nvPr/>
            </p:nvSpPr>
            <p:spPr>
              <a:xfrm>
                <a:off x="0" y="0"/>
                <a:ext cx="6931025" cy="1287758"/>
              </a:xfrm>
              <a:custGeom>
                <a:avLst/>
                <a:gdLst/>
                <a:ahLst/>
                <a:cxnLst/>
                <a:rect l="l" t="t" r="r" b="b"/>
                <a:pathLst>
                  <a:path w="6931025" h="1287758">
                    <a:moveTo>
                      <a:pt x="0" y="0"/>
                    </a:moveTo>
                    <a:lnTo>
                      <a:pt x="6931025" y="0"/>
                    </a:lnTo>
                    <a:lnTo>
                      <a:pt x="6931025" y="1287758"/>
                    </a:lnTo>
                    <a:lnTo>
                      <a:pt x="0" y="1287758"/>
                    </a:lnTo>
                    <a:close/>
                  </a:path>
                </a:pathLst>
              </a:custGeom>
              <a:solidFill>
                <a:srgbClr val="000000">
                  <a:alpha val="0"/>
                </a:srgbClr>
              </a:solidFill>
            </p:spPr>
          </p:sp>
          <p:sp>
            <p:nvSpPr>
              <p:cNvPr id="23" name="TextBox 23"/>
              <p:cNvSpPr txBox="1"/>
              <p:nvPr/>
            </p:nvSpPr>
            <p:spPr>
              <a:xfrm>
                <a:off x="0" y="-104775"/>
                <a:ext cx="6931025" cy="1392533"/>
              </a:xfrm>
              <a:prstGeom prst="rect">
                <a:avLst/>
              </a:prstGeom>
            </p:spPr>
            <p:txBody>
              <a:bodyPr lIns="0" tIns="0" rIns="0" bIns="0" rtlCol="0" anchor="t"/>
              <a:lstStyle/>
              <a:p>
                <a:pPr algn="l">
                  <a:lnSpc>
                    <a:spcPts val="3888"/>
                  </a:lnSpc>
                </a:pPr>
                <a:r>
                  <a:rPr lang="en-US" sz="2387">
                    <a:solidFill>
                      <a:srgbClr val="000000"/>
                    </a:solidFill>
                    <a:latin typeface="Arimo"/>
                    <a:ea typeface="Arimo"/>
                    <a:cs typeface="Arimo"/>
                    <a:sym typeface="Arimo"/>
                  </a:rPr>
                  <a:t>Customer's past loan application history and outcomes.</a:t>
                </a:r>
              </a:p>
            </p:txBody>
          </p:sp>
        </p:grpSp>
      </p:grpSp>
      <p:grpSp>
        <p:nvGrpSpPr>
          <p:cNvPr id="24" name="Group 24"/>
          <p:cNvGrpSpPr/>
          <p:nvPr/>
        </p:nvGrpSpPr>
        <p:grpSpPr>
          <a:xfrm>
            <a:off x="12097494" y="3099495"/>
            <a:ext cx="5198269" cy="5145953"/>
            <a:chOff x="0" y="0"/>
            <a:chExt cx="6931025" cy="6861271"/>
          </a:xfrm>
        </p:grpSpPr>
        <p:sp>
          <p:nvSpPr>
            <p:cNvPr id="25" name="Freeform 25" descr="preencoded.png"/>
            <p:cNvSpPr/>
            <p:nvPr/>
          </p:nvSpPr>
          <p:spPr>
            <a:xfrm>
              <a:off x="0" y="0"/>
              <a:ext cx="6931025" cy="4283670"/>
            </a:xfrm>
            <a:custGeom>
              <a:avLst/>
              <a:gdLst/>
              <a:ahLst/>
              <a:cxnLst/>
              <a:rect l="l" t="t" r="r" b="b"/>
              <a:pathLst>
                <a:path w="6931025" h="4283670">
                  <a:moveTo>
                    <a:pt x="0" y="0"/>
                  </a:moveTo>
                  <a:lnTo>
                    <a:pt x="6931025" y="0"/>
                  </a:lnTo>
                  <a:lnTo>
                    <a:pt x="6931025" y="4283670"/>
                  </a:lnTo>
                  <a:lnTo>
                    <a:pt x="0" y="4283670"/>
                  </a:lnTo>
                  <a:lnTo>
                    <a:pt x="0" y="0"/>
                  </a:lnTo>
                  <a:close/>
                </a:path>
              </a:pathLst>
            </a:custGeom>
            <a:blipFill>
              <a:blip r:embed="rId6"/>
              <a:stretch>
                <a:fillRect l="-66" r="-66"/>
              </a:stretch>
            </a:blipFill>
            <a:ln w="38100" cap="sq">
              <a:solidFill>
                <a:srgbClr val="505468"/>
              </a:solidFill>
              <a:prstDash val="solid"/>
              <a:miter/>
            </a:ln>
          </p:spPr>
        </p:sp>
        <p:grpSp>
          <p:nvGrpSpPr>
            <p:cNvPr id="26" name="Group 26"/>
            <p:cNvGrpSpPr/>
            <p:nvPr/>
          </p:nvGrpSpPr>
          <p:grpSpPr>
            <a:xfrm>
              <a:off x="0" y="4756150"/>
              <a:ext cx="4725392" cy="801966"/>
              <a:chOff x="0" y="0"/>
              <a:chExt cx="4725392" cy="801966"/>
            </a:xfrm>
          </p:grpSpPr>
          <p:sp>
            <p:nvSpPr>
              <p:cNvPr id="27" name="Freeform 27"/>
              <p:cNvSpPr/>
              <p:nvPr/>
            </p:nvSpPr>
            <p:spPr>
              <a:xfrm>
                <a:off x="0" y="0"/>
                <a:ext cx="4725392" cy="801966"/>
              </a:xfrm>
              <a:custGeom>
                <a:avLst/>
                <a:gdLst/>
                <a:ahLst/>
                <a:cxnLst/>
                <a:rect l="l" t="t" r="r" b="b"/>
                <a:pathLst>
                  <a:path w="4725392" h="801966">
                    <a:moveTo>
                      <a:pt x="0" y="0"/>
                    </a:moveTo>
                    <a:lnTo>
                      <a:pt x="4725392" y="0"/>
                    </a:lnTo>
                    <a:lnTo>
                      <a:pt x="4725392" y="801966"/>
                    </a:lnTo>
                    <a:lnTo>
                      <a:pt x="0" y="801966"/>
                    </a:lnTo>
                    <a:close/>
                  </a:path>
                </a:pathLst>
              </a:custGeom>
              <a:solidFill>
                <a:srgbClr val="000000">
                  <a:alpha val="0"/>
                </a:srgbClr>
              </a:solidFill>
            </p:spPr>
          </p:sp>
          <p:sp>
            <p:nvSpPr>
              <p:cNvPr id="28" name="TextBox 28"/>
              <p:cNvSpPr txBox="1"/>
              <p:nvPr/>
            </p:nvSpPr>
            <p:spPr>
              <a:xfrm>
                <a:off x="0" y="-28575"/>
                <a:ext cx="4725392" cy="830541"/>
              </a:xfrm>
              <a:prstGeom prst="rect">
                <a:avLst/>
              </a:prstGeom>
            </p:spPr>
            <p:txBody>
              <a:bodyPr lIns="0" tIns="0" rIns="0" bIns="0" rtlCol="0" anchor="t"/>
              <a:lstStyle/>
              <a:p>
                <a:pPr algn="l">
                  <a:lnSpc>
                    <a:spcPts val="3687"/>
                  </a:lnSpc>
                </a:pPr>
                <a:r>
                  <a:rPr lang="en-US" sz="2949" b="1">
                    <a:solidFill>
                      <a:srgbClr val="000000"/>
                    </a:solidFill>
                    <a:latin typeface="Arimo Bold"/>
                    <a:ea typeface="Arimo Bold"/>
                    <a:cs typeface="Arimo Bold"/>
                    <a:sym typeface="Arimo Bold"/>
                  </a:rPr>
                  <a:t>Data Dictionary</a:t>
                </a:r>
              </a:p>
            </p:txBody>
          </p:sp>
        </p:grpSp>
        <p:grpSp>
          <p:nvGrpSpPr>
            <p:cNvPr id="29" name="Group 29"/>
            <p:cNvGrpSpPr/>
            <p:nvPr/>
          </p:nvGrpSpPr>
          <p:grpSpPr>
            <a:xfrm>
              <a:off x="0" y="5573513"/>
              <a:ext cx="6931025" cy="1287758"/>
              <a:chOff x="0" y="0"/>
              <a:chExt cx="6931025" cy="1287758"/>
            </a:xfrm>
          </p:grpSpPr>
          <p:sp>
            <p:nvSpPr>
              <p:cNvPr id="30" name="Freeform 30"/>
              <p:cNvSpPr/>
              <p:nvPr/>
            </p:nvSpPr>
            <p:spPr>
              <a:xfrm>
                <a:off x="0" y="0"/>
                <a:ext cx="6931025" cy="1287758"/>
              </a:xfrm>
              <a:custGeom>
                <a:avLst/>
                <a:gdLst/>
                <a:ahLst/>
                <a:cxnLst/>
                <a:rect l="l" t="t" r="r" b="b"/>
                <a:pathLst>
                  <a:path w="6931025" h="1287758">
                    <a:moveTo>
                      <a:pt x="0" y="0"/>
                    </a:moveTo>
                    <a:lnTo>
                      <a:pt x="6931025" y="0"/>
                    </a:lnTo>
                    <a:lnTo>
                      <a:pt x="6931025" y="1287758"/>
                    </a:lnTo>
                    <a:lnTo>
                      <a:pt x="0" y="1287758"/>
                    </a:lnTo>
                    <a:close/>
                  </a:path>
                </a:pathLst>
              </a:custGeom>
              <a:solidFill>
                <a:srgbClr val="000000">
                  <a:alpha val="0"/>
                </a:srgbClr>
              </a:solidFill>
            </p:spPr>
          </p:sp>
          <p:sp>
            <p:nvSpPr>
              <p:cNvPr id="31" name="TextBox 31"/>
              <p:cNvSpPr txBox="1"/>
              <p:nvPr/>
            </p:nvSpPr>
            <p:spPr>
              <a:xfrm>
                <a:off x="0" y="-104775"/>
                <a:ext cx="6931025" cy="1392533"/>
              </a:xfrm>
              <a:prstGeom prst="rect">
                <a:avLst/>
              </a:prstGeom>
            </p:spPr>
            <p:txBody>
              <a:bodyPr lIns="0" tIns="0" rIns="0" bIns="0" rtlCol="0" anchor="t"/>
              <a:lstStyle/>
              <a:p>
                <a:pPr algn="l">
                  <a:lnSpc>
                    <a:spcPts val="3888"/>
                  </a:lnSpc>
                </a:pPr>
                <a:r>
                  <a:rPr lang="en-US" sz="2387">
                    <a:solidFill>
                      <a:srgbClr val="000000"/>
                    </a:solidFill>
                    <a:latin typeface="Arimo"/>
                    <a:ea typeface="Arimo"/>
                    <a:cs typeface="Arimo"/>
                    <a:sym typeface="Arimo"/>
                  </a:rPr>
                  <a:t>Detailed explanation of all variables in the datasets.</a:t>
                </a:r>
              </a:p>
            </p:txBody>
          </p:sp>
        </p:grpSp>
      </p:grpSp>
      <p:sp>
        <p:nvSpPr>
          <p:cNvPr id="33" name="TextBox 32">
            <a:extLst>
              <a:ext uri="{FF2B5EF4-FFF2-40B4-BE49-F238E27FC236}">
                <a16:creationId xmlns:a16="http://schemas.microsoft.com/office/drawing/2014/main" id="{BDF1223E-7344-570E-39E9-381BC8C28DE9}"/>
              </a:ext>
            </a:extLst>
          </p:cNvPr>
          <p:cNvSpPr txBox="1"/>
          <p:nvPr/>
        </p:nvSpPr>
        <p:spPr>
          <a:xfrm>
            <a:off x="2764259" y="9232023"/>
            <a:ext cx="13946838" cy="584775"/>
          </a:xfrm>
          <a:prstGeom prst="rect">
            <a:avLst/>
          </a:prstGeom>
          <a:noFill/>
        </p:spPr>
        <p:txBody>
          <a:bodyPr wrap="square">
            <a:spAutoFit/>
          </a:bodyPr>
          <a:lstStyle/>
          <a:p>
            <a:r>
              <a:rPr lang="en-IN" sz="3200" dirty="0"/>
              <a:t>https://www.</a:t>
            </a:r>
            <a:r>
              <a:rPr lang="en-IN" sz="3200" dirty="0">
                <a:latin typeface="Arimo" panose="020B0604020202020204" charset="0"/>
                <a:ea typeface="Arimo" panose="020B0604020202020204" charset="0"/>
                <a:cs typeface="Arimo" panose="020B0604020202020204" charset="0"/>
              </a:rPr>
              <a:t>kaggle</a:t>
            </a:r>
            <a:r>
              <a:rPr lang="en-IN" sz="3200" dirty="0"/>
              <a:t>.com/datasets/sid9300/credit-eda-case-study-data</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descr="preencoded.png"/>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a:stretch>
          </a:blipFill>
        </p:spPr>
      </p:sp>
      <p:grpSp>
        <p:nvGrpSpPr>
          <p:cNvPr id="3" name="Group 3"/>
          <p:cNvGrpSpPr/>
          <p:nvPr/>
        </p:nvGrpSpPr>
        <p:grpSpPr>
          <a:xfrm>
            <a:off x="0" y="0"/>
            <a:ext cx="18288000" cy="10287000"/>
            <a:chOff x="0" y="0"/>
            <a:chExt cx="24384000" cy="13716000"/>
          </a:xfrm>
        </p:grpSpPr>
        <p:sp>
          <p:nvSpPr>
            <p:cNvPr id="4" name="Freeform 4"/>
            <p:cNvSpPr/>
            <p:nvPr/>
          </p:nvSpPr>
          <p:spPr>
            <a:xfrm>
              <a:off x="0" y="0"/>
              <a:ext cx="24384000" cy="13716000"/>
            </a:xfrm>
            <a:custGeom>
              <a:avLst/>
              <a:gdLst/>
              <a:ahLst/>
              <a:cxnLst/>
              <a:rect l="l" t="t" r="r" b="b"/>
              <a:pathLst>
                <a:path w="24384000" h="13716000">
                  <a:moveTo>
                    <a:pt x="0" y="0"/>
                  </a:moveTo>
                  <a:lnTo>
                    <a:pt x="24384000" y="0"/>
                  </a:lnTo>
                  <a:lnTo>
                    <a:pt x="24384000" y="13716000"/>
                  </a:lnTo>
                  <a:lnTo>
                    <a:pt x="0" y="13716000"/>
                  </a:lnTo>
                  <a:close/>
                </a:path>
              </a:pathLst>
            </a:custGeom>
            <a:solidFill>
              <a:srgbClr val="FFFFFF">
                <a:alpha val="90196"/>
              </a:srgbClr>
            </a:solidFill>
          </p:spPr>
        </p:sp>
      </p:grpSp>
      <p:grpSp>
        <p:nvGrpSpPr>
          <p:cNvPr id="5" name="Group 5"/>
          <p:cNvGrpSpPr/>
          <p:nvPr/>
        </p:nvGrpSpPr>
        <p:grpSpPr>
          <a:xfrm>
            <a:off x="987475" y="994470"/>
            <a:ext cx="10416518" cy="1132367"/>
            <a:chOff x="0" y="0"/>
            <a:chExt cx="13888691" cy="1509823"/>
          </a:xfrm>
        </p:grpSpPr>
        <p:sp>
          <p:nvSpPr>
            <p:cNvPr id="6" name="Freeform 6"/>
            <p:cNvSpPr/>
            <p:nvPr/>
          </p:nvSpPr>
          <p:spPr>
            <a:xfrm>
              <a:off x="0" y="0"/>
              <a:ext cx="13888692" cy="1509823"/>
            </a:xfrm>
            <a:custGeom>
              <a:avLst/>
              <a:gdLst/>
              <a:ahLst/>
              <a:cxnLst/>
              <a:rect l="l" t="t" r="r" b="b"/>
              <a:pathLst>
                <a:path w="13888692" h="1509823">
                  <a:moveTo>
                    <a:pt x="0" y="0"/>
                  </a:moveTo>
                  <a:lnTo>
                    <a:pt x="13888692" y="0"/>
                  </a:lnTo>
                  <a:lnTo>
                    <a:pt x="13888692" y="1509823"/>
                  </a:lnTo>
                  <a:lnTo>
                    <a:pt x="0" y="1509823"/>
                  </a:lnTo>
                  <a:close/>
                </a:path>
              </a:pathLst>
            </a:custGeom>
            <a:solidFill>
              <a:srgbClr val="000000">
                <a:alpha val="0"/>
              </a:srgbClr>
            </a:solidFill>
          </p:spPr>
        </p:sp>
        <p:sp>
          <p:nvSpPr>
            <p:cNvPr id="7" name="TextBox 7"/>
            <p:cNvSpPr txBox="1"/>
            <p:nvPr/>
          </p:nvSpPr>
          <p:spPr>
            <a:xfrm>
              <a:off x="0" y="-57150"/>
              <a:ext cx="13888691" cy="1566973"/>
            </a:xfrm>
            <a:prstGeom prst="rect">
              <a:avLst/>
            </a:prstGeom>
          </p:spPr>
          <p:txBody>
            <a:bodyPr lIns="0" tIns="0" rIns="0" bIns="0" rtlCol="0" anchor="t"/>
            <a:lstStyle/>
            <a:p>
              <a:pPr algn="l">
                <a:lnSpc>
                  <a:spcPts val="6937"/>
                </a:lnSpc>
              </a:pPr>
              <a:r>
                <a:rPr lang="en-US" sz="5562" b="1">
                  <a:solidFill>
                    <a:srgbClr val="000000"/>
                  </a:solidFill>
                  <a:latin typeface="Arimo Bold"/>
                  <a:ea typeface="Arimo Bold"/>
                  <a:cs typeface="Arimo Bold"/>
                  <a:sym typeface="Arimo Bold"/>
                </a:rPr>
                <a:t>Approach and Methodology</a:t>
              </a:r>
            </a:p>
          </p:txBody>
        </p:sp>
      </p:grpSp>
      <p:grpSp>
        <p:nvGrpSpPr>
          <p:cNvPr id="8" name="Group 8"/>
          <p:cNvGrpSpPr/>
          <p:nvPr/>
        </p:nvGrpSpPr>
        <p:grpSpPr>
          <a:xfrm>
            <a:off x="987475" y="2385269"/>
            <a:ext cx="2042666" cy="1128117"/>
            <a:chOff x="0" y="0"/>
            <a:chExt cx="3271141" cy="1806575"/>
          </a:xfrm>
        </p:grpSpPr>
        <p:sp>
          <p:nvSpPr>
            <p:cNvPr id="9" name="Freeform 9"/>
            <p:cNvSpPr/>
            <p:nvPr/>
          </p:nvSpPr>
          <p:spPr>
            <a:xfrm>
              <a:off x="7609" y="5236"/>
              <a:ext cx="3256028" cy="1796149"/>
            </a:xfrm>
            <a:custGeom>
              <a:avLst/>
              <a:gdLst/>
              <a:ahLst/>
              <a:cxnLst/>
              <a:rect l="l" t="t" r="r" b="b"/>
              <a:pathLst>
                <a:path w="3256028" h="1796149">
                  <a:moveTo>
                    <a:pt x="0" y="130899"/>
                  </a:moveTo>
                  <a:cubicBezTo>
                    <a:pt x="0" y="58643"/>
                    <a:pt x="85220" y="0"/>
                    <a:pt x="190528" y="0"/>
                  </a:cubicBezTo>
                  <a:lnTo>
                    <a:pt x="3065499" y="0"/>
                  </a:lnTo>
                  <a:cubicBezTo>
                    <a:pt x="3170655" y="0"/>
                    <a:pt x="3256028" y="58643"/>
                    <a:pt x="3256028" y="130899"/>
                  </a:cubicBezTo>
                  <a:lnTo>
                    <a:pt x="3256028" y="1665145"/>
                  </a:lnTo>
                  <a:cubicBezTo>
                    <a:pt x="3256028" y="1737401"/>
                    <a:pt x="3170807" y="1796044"/>
                    <a:pt x="3065499" y="1796044"/>
                  </a:cubicBezTo>
                  <a:lnTo>
                    <a:pt x="190528" y="1796044"/>
                  </a:lnTo>
                  <a:cubicBezTo>
                    <a:pt x="85220" y="1796149"/>
                    <a:pt x="0" y="1737506"/>
                    <a:pt x="0" y="1665145"/>
                  </a:cubicBezTo>
                  <a:close/>
                </a:path>
              </a:pathLst>
            </a:custGeom>
            <a:solidFill>
              <a:srgbClr val="E2E3E9"/>
            </a:solidFill>
          </p:spPr>
        </p:sp>
        <p:sp>
          <p:nvSpPr>
            <p:cNvPr id="10" name="Freeform 10"/>
            <p:cNvSpPr/>
            <p:nvPr/>
          </p:nvSpPr>
          <p:spPr>
            <a:xfrm>
              <a:off x="0" y="0"/>
              <a:ext cx="3271229" cy="1806516"/>
            </a:xfrm>
            <a:custGeom>
              <a:avLst/>
              <a:gdLst/>
              <a:ahLst/>
              <a:cxnLst/>
              <a:rect l="l" t="t" r="r" b="b"/>
              <a:pathLst>
                <a:path w="3271229" h="1806516">
                  <a:moveTo>
                    <a:pt x="0" y="136135"/>
                  </a:moveTo>
                  <a:cubicBezTo>
                    <a:pt x="0" y="60947"/>
                    <a:pt x="88721" y="0"/>
                    <a:pt x="198137" y="0"/>
                  </a:cubicBezTo>
                  <a:lnTo>
                    <a:pt x="3073108" y="0"/>
                  </a:lnTo>
                  <a:lnTo>
                    <a:pt x="3073108" y="5236"/>
                  </a:lnTo>
                  <a:lnTo>
                    <a:pt x="3073108" y="0"/>
                  </a:lnTo>
                  <a:cubicBezTo>
                    <a:pt x="3182525" y="0"/>
                    <a:pt x="3271229" y="60947"/>
                    <a:pt x="3271229" y="136135"/>
                  </a:cubicBezTo>
                  <a:lnTo>
                    <a:pt x="3263637" y="136135"/>
                  </a:lnTo>
                  <a:lnTo>
                    <a:pt x="3271229" y="136135"/>
                  </a:lnTo>
                  <a:lnTo>
                    <a:pt x="3271229" y="1670381"/>
                  </a:lnTo>
                  <a:lnTo>
                    <a:pt x="3263637" y="1670381"/>
                  </a:lnTo>
                  <a:lnTo>
                    <a:pt x="3271229" y="1670381"/>
                  </a:lnTo>
                  <a:cubicBezTo>
                    <a:pt x="3271229" y="1745569"/>
                    <a:pt x="3182525" y="1806516"/>
                    <a:pt x="3073108" y="1806516"/>
                  </a:cubicBezTo>
                  <a:lnTo>
                    <a:pt x="3073108" y="1801280"/>
                  </a:lnTo>
                  <a:lnTo>
                    <a:pt x="3073108" y="1806516"/>
                  </a:lnTo>
                  <a:lnTo>
                    <a:pt x="198137" y="1806516"/>
                  </a:lnTo>
                  <a:lnTo>
                    <a:pt x="198137" y="1801280"/>
                  </a:lnTo>
                  <a:lnTo>
                    <a:pt x="198137" y="1806516"/>
                  </a:lnTo>
                  <a:cubicBezTo>
                    <a:pt x="88721" y="1806516"/>
                    <a:pt x="0" y="1745569"/>
                    <a:pt x="0" y="1670381"/>
                  </a:cubicBezTo>
                  <a:lnTo>
                    <a:pt x="0" y="136135"/>
                  </a:lnTo>
                  <a:lnTo>
                    <a:pt x="7609" y="136135"/>
                  </a:lnTo>
                  <a:lnTo>
                    <a:pt x="0" y="136135"/>
                  </a:lnTo>
                  <a:moveTo>
                    <a:pt x="15218" y="136135"/>
                  </a:moveTo>
                  <a:lnTo>
                    <a:pt x="15218" y="1670381"/>
                  </a:lnTo>
                  <a:lnTo>
                    <a:pt x="7609" y="1670381"/>
                  </a:lnTo>
                  <a:lnTo>
                    <a:pt x="15218" y="1670381"/>
                  </a:lnTo>
                  <a:cubicBezTo>
                    <a:pt x="15218" y="1739810"/>
                    <a:pt x="97090" y="1796044"/>
                    <a:pt x="198137" y="1796044"/>
                  </a:cubicBezTo>
                  <a:lnTo>
                    <a:pt x="3073108" y="1796044"/>
                  </a:lnTo>
                  <a:cubicBezTo>
                    <a:pt x="3174155" y="1796044"/>
                    <a:pt x="3256028" y="1739810"/>
                    <a:pt x="3256028" y="1670381"/>
                  </a:cubicBezTo>
                  <a:lnTo>
                    <a:pt x="3256028" y="136135"/>
                  </a:lnTo>
                  <a:cubicBezTo>
                    <a:pt x="3256028" y="66706"/>
                    <a:pt x="3174155" y="10472"/>
                    <a:pt x="3073108" y="10472"/>
                  </a:cubicBezTo>
                  <a:lnTo>
                    <a:pt x="198137" y="10472"/>
                  </a:lnTo>
                  <a:lnTo>
                    <a:pt x="198137" y="5236"/>
                  </a:lnTo>
                  <a:lnTo>
                    <a:pt x="198137" y="10472"/>
                  </a:lnTo>
                  <a:cubicBezTo>
                    <a:pt x="97090" y="10472"/>
                    <a:pt x="15218" y="66706"/>
                    <a:pt x="15218" y="136135"/>
                  </a:cubicBezTo>
                  <a:close/>
                </a:path>
              </a:pathLst>
            </a:custGeom>
            <a:solidFill>
              <a:srgbClr val="C8C9CF"/>
            </a:solidFill>
          </p:spPr>
        </p:sp>
      </p:grpSp>
      <p:grpSp>
        <p:nvGrpSpPr>
          <p:cNvPr id="11" name="Group 11"/>
          <p:cNvGrpSpPr/>
          <p:nvPr/>
        </p:nvGrpSpPr>
        <p:grpSpPr>
          <a:xfrm>
            <a:off x="3313659" y="2385269"/>
            <a:ext cx="2503708" cy="554239"/>
            <a:chOff x="0" y="0"/>
            <a:chExt cx="3338278" cy="738985"/>
          </a:xfrm>
        </p:grpSpPr>
        <p:sp>
          <p:nvSpPr>
            <p:cNvPr id="12" name="Freeform 12"/>
            <p:cNvSpPr/>
            <p:nvPr/>
          </p:nvSpPr>
          <p:spPr>
            <a:xfrm>
              <a:off x="0" y="0"/>
              <a:ext cx="3338278" cy="738985"/>
            </a:xfrm>
            <a:custGeom>
              <a:avLst/>
              <a:gdLst/>
              <a:ahLst/>
              <a:cxnLst/>
              <a:rect l="l" t="t" r="r" b="b"/>
              <a:pathLst>
                <a:path w="3338278" h="738985">
                  <a:moveTo>
                    <a:pt x="0" y="0"/>
                  </a:moveTo>
                  <a:lnTo>
                    <a:pt x="3338278" y="0"/>
                  </a:lnTo>
                  <a:lnTo>
                    <a:pt x="3338278" y="738985"/>
                  </a:lnTo>
                  <a:lnTo>
                    <a:pt x="0" y="738985"/>
                  </a:lnTo>
                  <a:close/>
                </a:path>
              </a:pathLst>
            </a:custGeom>
            <a:solidFill>
              <a:srgbClr val="000000">
                <a:alpha val="0"/>
              </a:srgbClr>
            </a:solidFill>
          </p:spPr>
        </p:sp>
        <p:sp>
          <p:nvSpPr>
            <p:cNvPr id="13" name="TextBox 13"/>
            <p:cNvSpPr txBox="1"/>
            <p:nvPr/>
          </p:nvSpPr>
          <p:spPr>
            <a:xfrm>
              <a:off x="0" y="-38100"/>
              <a:ext cx="3338278" cy="777085"/>
            </a:xfrm>
            <a:prstGeom prst="rect">
              <a:avLst/>
            </a:prstGeom>
          </p:spPr>
          <p:txBody>
            <a:bodyPr lIns="0" tIns="0" rIns="0" bIns="0" rtlCol="0" anchor="t"/>
            <a:lstStyle/>
            <a:p>
              <a:pPr algn="l">
                <a:lnSpc>
                  <a:spcPts val="3437"/>
                </a:lnSpc>
              </a:pPr>
              <a:r>
                <a:rPr lang="en-US" sz="2750" b="1">
                  <a:solidFill>
                    <a:srgbClr val="000000"/>
                  </a:solidFill>
                  <a:latin typeface="Arimo Bold"/>
                  <a:ea typeface="Arimo Bold"/>
                  <a:cs typeface="Arimo Bold"/>
                  <a:sym typeface="Arimo Bold"/>
                </a:rPr>
                <a:t>Data Cleaning</a:t>
              </a:r>
            </a:p>
          </p:txBody>
        </p:sp>
      </p:grpSp>
      <p:grpSp>
        <p:nvGrpSpPr>
          <p:cNvPr id="14" name="Group 14"/>
          <p:cNvGrpSpPr/>
          <p:nvPr/>
        </p:nvGrpSpPr>
        <p:grpSpPr>
          <a:xfrm>
            <a:off x="3313659" y="2897472"/>
            <a:ext cx="9997897" cy="442423"/>
            <a:chOff x="0" y="0"/>
            <a:chExt cx="13330529" cy="589898"/>
          </a:xfrm>
        </p:grpSpPr>
        <p:sp>
          <p:nvSpPr>
            <p:cNvPr id="15" name="Freeform 15"/>
            <p:cNvSpPr/>
            <p:nvPr/>
          </p:nvSpPr>
          <p:spPr>
            <a:xfrm>
              <a:off x="0" y="0"/>
              <a:ext cx="13330529" cy="589898"/>
            </a:xfrm>
            <a:custGeom>
              <a:avLst/>
              <a:gdLst/>
              <a:ahLst/>
              <a:cxnLst/>
              <a:rect l="l" t="t" r="r" b="b"/>
              <a:pathLst>
                <a:path w="13330529" h="589898">
                  <a:moveTo>
                    <a:pt x="0" y="0"/>
                  </a:moveTo>
                  <a:lnTo>
                    <a:pt x="13330529" y="0"/>
                  </a:lnTo>
                  <a:lnTo>
                    <a:pt x="13330529" y="589898"/>
                  </a:lnTo>
                  <a:lnTo>
                    <a:pt x="0" y="589898"/>
                  </a:lnTo>
                  <a:close/>
                </a:path>
              </a:pathLst>
            </a:custGeom>
            <a:solidFill>
              <a:srgbClr val="000000">
                <a:alpha val="0"/>
              </a:srgbClr>
            </a:solidFill>
          </p:spPr>
        </p:sp>
        <p:sp>
          <p:nvSpPr>
            <p:cNvPr id="16" name="TextBox 16"/>
            <p:cNvSpPr txBox="1"/>
            <p:nvPr/>
          </p:nvSpPr>
          <p:spPr>
            <a:xfrm>
              <a:off x="0" y="-104775"/>
              <a:ext cx="13330529" cy="694673"/>
            </a:xfrm>
            <a:prstGeom prst="rect">
              <a:avLst/>
            </a:prstGeom>
          </p:spPr>
          <p:txBody>
            <a:bodyPr lIns="0" tIns="0" rIns="0" bIns="0" rtlCol="0" anchor="t"/>
            <a:lstStyle/>
            <a:p>
              <a:pPr algn="l">
                <a:lnSpc>
                  <a:spcPts val="3562"/>
                </a:lnSpc>
              </a:pPr>
              <a:r>
                <a:rPr lang="en-US" sz="2187">
                  <a:solidFill>
                    <a:srgbClr val="000000"/>
                  </a:solidFill>
                  <a:latin typeface="Arimo"/>
                  <a:ea typeface="Arimo"/>
                  <a:cs typeface="Arimo"/>
                  <a:sym typeface="Arimo"/>
                </a:rPr>
                <a:t>Handled missing data, dropped high-NaN columns (&gt;19%), fixed negatives.</a:t>
              </a:r>
            </a:p>
          </p:txBody>
        </p:sp>
      </p:grpSp>
      <p:grpSp>
        <p:nvGrpSpPr>
          <p:cNvPr id="17" name="Group 17"/>
          <p:cNvGrpSpPr/>
          <p:nvPr/>
        </p:nvGrpSpPr>
        <p:grpSpPr>
          <a:xfrm>
            <a:off x="3171825" y="3465402"/>
            <a:ext cx="14087475" cy="47983"/>
            <a:chOff x="0" y="0"/>
            <a:chExt cx="18643005" cy="63500"/>
          </a:xfrm>
        </p:grpSpPr>
        <p:sp>
          <p:nvSpPr>
            <p:cNvPr id="18" name="Freeform 18"/>
            <p:cNvSpPr/>
            <p:nvPr/>
          </p:nvSpPr>
          <p:spPr>
            <a:xfrm>
              <a:off x="0" y="0"/>
              <a:ext cx="18642964" cy="63500"/>
            </a:xfrm>
            <a:custGeom>
              <a:avLst/>
              <a:gdLst/>
              <a:ahLst/>
              <a:cxnLst/>
              <a:rect l="l" t="t" r="r" b="b"/>
              <a:pathLst>
                <a:path w="18642964" h="63500">
                  <a:moveTo>
                    <a:pt x="0" y="31750"/>
                  </a:moveTo>
                  <a:cubicBezTo>
                    <a:pt x="0" y="14288"/>
                    <a:pt x="5715" y="0"/>
                    <a:pt x="12700" y="0"/>
                  </a:cubicBezTo>
                  <a:lnTo>
                    <a:pt x="18630264" y="0"/>
                  </a:lnTo>
                  <a:cubicBezTo>
                    <a:pt x="18637250" y="0"/>
                    <a:pt x="18642964" y="14288"/>
                    <a:pt x="18642964" y="31750"/>
                  </a:cubicBezTo>
                  <a:cubicBezTo>
                    <a:pt x="18642964" y="49213"/>
                    <a:pt x="18637250" y="63500"/>
                    <a:pt x="18630264" y="63500"/>
                  </a:cubicBezTo>
                  <a:lnTo>
                    <a:pt x="12700" y="63500"/>
                  </a:lnTo>
                  <a:cubicBezTo>
                    <a:pt x="5715" y="63500"/>
                    <a:pt x="0" y="49212"/>
                    <a:pt x="0" y="31750"/>
                  </a:cubicBezTo>
                  <a:close/>
                </a:path>
              </a:pathLst>
            </a:custGeom>
            <a:solidFill>
              <a:srgbClr val="C8C9CF"/>
            </a:solidFill>
          </p:spPr>
        </p:sp>
      </p:grpSp>
      <p:grpSp>
        <p:nvGrpSpPr>
          <p:cNvPr id="19" name="Group 19"/>
          <p:cNvGrpSpPr/>
          <p:nvPr/>
        </p:nvGrpSpPr>
        <p:grpSpPr>
          <a:xfrm>
            <a:off x="987475" y="3707010"/>
            <a:ext cx="3368617" cy="1354933"/>
            <a:chOff x="0" y="0"/>
            <a:chExt cx="5447110" cy="2190948"/>
          </a:xfrm>
        </p:grpSpPr>
        <p:sp>
          <p:nvSpPr>
            <p:cNvPr id="20" name="Freeform 20"/>
            <p:cNvSpPr/>
            <p:nvPr/>
          </p:nvSpPr>
          <p:spPr>
            <a:xfrm>
              <a:off x="6350" y="6350"/>
              <a:ext cx="5434457" cy="2178177"/>
            </a:xfrm>
            <a:custGeom>
              <a:avLst/>
              <a:gdLst/>
              <a:ahLst/>
              <a:cxnLst/>
              <a:rect l="l" t="t" r="r" b="b"/>
              <a:pathLst>
                <a:path w="5434457" h="2178177">
                  <a:moveTo>
                    <a:pt x="0" y="158750"/>
                  </a:moveTo>
                  <a:cubicBezTo>
                    <a:pt x="0" y="71120"/>
                    <a:pt x="71374" y="0"/>
                    <a:pt x="159385" y="0"/>
                  </a:cubicBezTo>
                  <a:lnTo>
                    <a:pt x="5275072" y="0"/>
                  </a:lnTo>
                  <a:cubicBezTo>
                    <a:pt x="5363083" y="0"/>
                    <a:pt x="5434457" y="71120"/>
                    <a:pt x="5434457" y="158750"/>
                  </a:cubicBezTo>
                  <a:lnTo>
                    <a:pt x="5434457" y="2019427"/>
                  </a:lnTo>
                  <a:cubicBezTo>
                    <a:pt x="5434457" y="2107057"/>
                    <a:pt x="5363083" y="2178177"/>
                    <a:pt x="5275072" y="2178177"/>
                  </a:cubicBezTo>
                  <a:lnTo>
                    <a:pt x="159385" y="2178177"/>
                  </a:lnTo>
                  <a:cubicBezTo>
                    <a:pt x="71374" y="2178177"/>
                    <a:pt x="0" y="2107057"/>
                    <a:pt x="0" y="2019427"/>
                  </a:cubicBezTo>
                  <a:close/>
                </a:path>
              </a:pathLst>
            </a:custGeom>
            <a:solidFill>
              <a:srgbClr val="E2E3E9"/>
            </a:solidFill>
          </p:spPr>
        </p:sp>
        <p:sp>
          <p:nvSpPr>
            <p:cNvPr id="21" name="Freeform 21"/>
            <p:cNvSpPr/>
            <p:nvPr/>
          </p:nvSpPr>
          <p:spPr>
            <a:xfrm>
              <a:off x="0" y="0"/>
              <a:ext cx="5447157" cy="2190877"/>
            </a:xfrm>
            <a:custGeom>
              <a:avLst/>
              <a:gdLst/>
              <a:ahLst/>
              <a:cxnLst/>
              <a:rect l="l" t="t" r="r" b="b"/>
              <a:pathLst>
                <a:path w="5447157" h="2190877">
                  <a:moveTo>
                    <a:pt x="0" y="165100"/>
                  </a:moveTo>
                  <a:cubicBezTo>
                    <a:pt x="0" y="73914"/>
                    <a:pt x="74168" y="0"/>
                    <a:pt x="165735" y="0"/>
                  </a:cubicBezTo>
                  <a:lnTo>
                    <a:pt x="5281422" y="0"/>
                  </a:lnTo>
                  <a:lnTo>
                    <a:pt x="5281422" y="6350"/>
                  </a:lnTo>
                  <a:lnTo>
                    <a:pt x="5281422" y="0"/>
                  </a:lnTo>
                  <a:cubicBezTo>
                    <a:pt x="5372862" y="0"/>
                    <a:pt x="5447157" y="73914"/>
                    <a:pt x="5447157" y="165100"/>
                  </a:cubicBezTo>
                  <a:lnTo>
                    <a:pt x="5440807" y="165100"/>
                  </a:lnTo>
                  <a:lnTo>
                    <a:pt x="5447157" y="165100"/>
                  </a:lnTo>
                  <a:lnTo>
                    <a:pt x="5447157" y="2025777"/>
                  </a:lnTo>
                  <a:lnTo>
                    <a:pt x="5440807" y="2025777"/>
                  </a:lnTo>
                  <a:lnTo>
                    <a:pt x="5447157" y="2025777"/>
                  </a:lnTo>
                  <a:cubicBezTo>
                    <a:pt x="5447157" y="2116963"/>
                    <a:pt x="5372989" y="2190877"/>
                    <a:pt x="5281422" y="2190877"/>
                  </a:cubicBezTo>
                  <a:lnTo>
                    <a:pt x="5281422" y="2184527"/>
                  </a:lnTo>
                  <a:lnTo>
                    <a:pt x="5281422" y="2190877"/>
                  </a:lnTo>
                  <a:lnTo>
                    <a:pt x="165735" y="2190877"/>
                  </a:lnTo>
                  <a:lnTo>
                    <a:pt x="165735" y="2184527"/>
                  </a:lnTo>
                  <a:lnTo>
                    <a:pt x="165735" y="2190877"/>
                  </a:lnTo>
                  <a:cubicBezTo>
                    <a:pt x="74295" y="2190877"/>
                    <a:pt x="0" y="2116963"/>
                    <a:pt x="0" y="2025777"/>
                  </a:cubicBezTo>
                  <a:lnTo>
                    <a:pt x="0" y="165100"/>
                  </a:lnTo>
                  <a:lnTo>
                    <a:pt x="6350" y="165100"/>
                  </a:lnTo>
                  <a:lnTo>
                    <a:pt x="0" y="165100"/>
                  </a:lnTo>
                  <a:moveTo>
                    <a:pt x="12700" y="165100"/>
                  </a:moveTo>
                  <a:lnTo>
                    <a:pt x="12700" y="2025777"/>
                  </a:lnTo>
                  <a:lnTo>
                    <a:pt x="6350" y="2025777"/>
                  </a:lnTo>
                  <a:lnTo>
                    <a:pt x="12700" y="2025777"/>
                  </a:lnTo>
                  <a:cubicBezTo>
                    <a:pt x="12700" y="2109978"/>
                    <a:pt x="81153" y="2178177"/>
                    <a:pt x="165735" y="2178177"/>
                  </a:cubicBezTo>
                  <a:lnTo>
                    <a:pt x="5281422" y="2178177"/>
                  </a:lnTo>
                  <a:cubicBezTo>
                    <a:pt x="5365877" y="2178177"/>
                    <a:pt x="5434457" y="2109851"/>
                    <a:pt x="5434457" y="2025777"/>
                  </a:cubicBezTo>
                  <a:lnTo>
                    <a:pt x="5434457" y="165100"/>
                  </a:lnTo>
                  <a:cubicBezTo>
                    <a:pt x="5434457" y="80899"/>
                    <a:pt x="5366004" y="12700"/>
                    <a:pt x="5281422" y="12700"/>
                  </a:cubicBezTo>
                  <a:lnTo>
                    <a:pt x="165735" y="12700"/>
                  </a:lnTo>
                  <a:lnTo>
                    <a:pt x="165735" y="6350"/>
                  </a:lnTo>
                  <a:lnTo>
                    <a:pt x="165735" y="12700"/>
                  </a:lnTo>
                  <a:cubicBezTo>
                    <a:pt x="81153" y="12700"/>
                    <a:pt x="12700" y="81026"/>
                    <a:pt x="12700" y="165100"/>
                  </a:cubicBezTo>
                  <a:close/>
                </a:path>
              </a:pathLst>
            </a:custGeom>
            <a:solidFill>
              <a:srgbClr val="C8C9CF"/>
            </a:solidFill>
          </p:spPr>
        </p:sp>
      </p:grpSp>
      <p:grpSp>
        <p:nvGrpSpPr>
          <p:cNvPr id="22" name="Group 22"/>
          <p:cNvGrpSpPr/>
          <p:nvPr/>
        </p:nvGrpSpPr>
        <p:grpSpPr>
          <a:xfrm>
            <a:off x="4707345" y="3893344"/>
            <a:ext cx="3597028" cy="554239"/>
            <a:chOff x="0" y="0"/>
            <a:chExt cx="4796037" cy="738985"/>
          </a:xfrm>
        </p:grpSpPr>
        <p:sp>
          <p:nvSpPr>
            <p:cNvPr id="23" name="Freeform 23"/>
            <p:cNvSpPr/>
            <p:nvPr/>
          </p:nvSpPr>
          <p:spPr>
            <a:xfrm>
              <a:off x="0" y="0"/>
              <a:ext cx="4796037" cy="738985"/>
            </a:xfrm>
            <a:custGeom>
              <a:avLst/>
              <a:gdLst/>
              <a:ahLst/>
              <a:cxnLst/>
              <a:rect l="l" t="t" r="r" b="b"/>
              <a:pathLst>
                <a:path w="4796037" h="738985">
                  <a:moveTo>
                    <a:pt x="0" y="0"/>
                  </a:moveTo>
                  <a:lnTo>
                    <a:pt x="4796037" y="0"/>
                  </a:lnTo>
                  <a:lnTo>
                    <a:pt x="4796037" y="738985"/>
                  </a:lnTo>
                  <a:lnTo>
                    <a:pt x="0" y="738985"/>
                  </a:lnTo>
                  <a:close/>
                </a:path>
              </a:pathLst>
            </a:custGeom>
            <a:solidFill>
              <a:srgbClr val="000000">
                <a:alpha val="0"/>
              </a:srgbClr>
            </a:solidFill>
          </p:spPr>
        </p:sp>
        <p:sp>
          <p:nvSpPr>
            <p:cNvPr id="24" name="TextBox 24"/>
            <p:cNvSpPr txBox="1"/>
            <p:nvPr/>
          </p:nvSpPr>
          <p:spPr>
            <a:xfrm>
              <a:off x="0" y="-38100"/>
              <a:ext cx="4796037" cy="777085"/>
            </a:xfrm>
            <a:prstGeom prst="rect">
              <a:avLst/>
            </a:prstGeom>
          </p:spPr>
          <p:txBody>
            <a:bodyPr lIns="0" tIns="0" rIns="0" bIns="0" rtlCol="0" anchor="t"/>
            <a:lstStyle/>
            <a:p>
              <a:pPr algn="l">
                <a:lnSpc>
                  <a:spcPts val="3437"/>
                </a:lnSpc>
              </a:pPr>
              <a:r>
                <a:rPr lang="en-US" sz="2750" b="1">
                  <a:solidFill>
                    <a:srgbClr val="000000"/>
                  </a:solidFill>
                  <a:latin typeface="Arimo Bold"/>
                  <a:ea typeface="Arimo Bold"/>
                  <a:cs typeface="Arimo Bold"/>
                  <a:sym typeface="Arimo Bold"/>
                </a:rPr>
                <a:t>Categorical Fixes</a:t>
              </a:r>
            </a:p>
          </p:txBody>
        </p:sp>
      </p:grpSp>
      <p:grpSp>
        <p:nvGrpSpPr>
          <p:cNvPr id="25" name="Group 25"/>
          <p:cNvGrpSpPr/>
          <p:nvPr/>
        </p:nvGrpSpPr>
        <p:grpSpPr>
          <a:xfrm>
            <a:off x="4707345" y="4396967"/>
            <a:ext cx="7615569" cy="442423"/>
            <a:chOff x="0" y="0"/>
            <a:chExt cx="10154092" cy="589898"/>
          </a:xfrm>
        </p:grpSpPr>
        <p:sp>
          <p:nvSpPr>
            <p:cNvPr id="26" name="Freeform 26"/>
            <p:cNvSpPr/>
            <p:nvPr/>
          </p:nvSpPr>
          <p:spPr>
            <a:xfrm>
              <a:off x="0" y="0"/>
              <a:ext cx="10154093" cy="589898"/>
            </a:xfrm>
            <a:custGeom>
              <a:avLst/>
              <a:gdLst/>
              <a:ahLst/>
              <a:cxnLst/>
              <a:rect l="l" t="t" r="r" b="b"/>
              <a:pathLst>
                <a:path w="10154093" h="589898">
                  <a:moveTo>
                    <a:pt x="0" y="0"/>
                  </a:moveTo>
                  <a:lnTo>
                    <a:pt x="10154093" y="0"/>
                  </a:lnTo>
                  <a:lnTo>
                    <a:pt x="10154093" y="589898"/>
                  </a:lnTo>
                  <a:lnTo>
                    <a:pt x="0" y="589898"/>
                  </a:lnTo>
                  <a:close/>
                </a:path>
              </a:pathLst>
            </a:custGeom>
            <a:solidFill>
              <a:srgbClr val="000000">
                <a:alpha val="0"/>
              </a:srgbClr>
            </a:solidFill>
          </p:spPr>
        </p:sp>
        <p:sp>
          <p:nvSpPr>
            <p:cNvPr id="27" name="TextBox 27"/>
            <p:cNvSpPr txBox="1"/>
            <p:nvPr/>
          </p:nvSpPr>
          <p:spPr>
            <a:xfrm>
              <a:off x="0" y="-104775"/>
              <a:ext cx="10154092" cy="694673"/>
            </a:xfrm>
            <a:prstGeom prst="rect">
              <a:avLst/>
            </a:prstGeom>
          </p:spPr>
          <p:txBody>
            <a:bodyPr lIns="0" tIns="0" rIns="0" bIns="0" rtlCol="0" anchor="t"/>
            <a:lstStyle/>
            <a:p>
              <a:pPr algn="l">
                <a:lnSpc>
                  <a:spcPts val="3562"/>
                </a:lnSpc>
              </a:pPr>
              <a:r>
                <a:rPr lang="en-US" sz="2187">
                  <a:solidFill>
                    <a:srgbClr val="000000"/>
                  </a:solidFill>
                  <a:latin typeface="Arimo"/>
                  <a:ea typeface="Arimo"/>
                  <a:cs typeface="Arimo"/>
                  <a:sym typeface="Arimo"/>
                </a:rPr>
                <a:t>Replaced invalid entries like ‘XNA’ with logical values.</a:t>
              </a:r>
            </a:p>
          </p:txBody>
        </p:sp>
      </p:grpSp>
      <p:grpSp>
        <p:nvGrpSpPr>
          <p:cNvPr id="28" name="Group 28"/>
          <p:cNvGrpSpPr/>
          <p:nvPr/>
        </p:nvGrpSpPr>
        <p:grpSpPr>
          <a:xfrm>
            <a:off x="4565513" y="4951947"/>
            <a:ext cx="12693787" cy="50613"/>
            <a:chOff x="0" y="0"/>
            <a:chExt cx="15925800" cy="63500"/>
          </a:xfrm>
        </p:grpSpPr>
        <p:sp>
          <p:nvSpPr>
            <p:cNvPr id="29" name="Freeform 29"/>
            <p:cNvSpPr/>
            <p:nvPr/>
          </p:nvSpPr>
          <p:spPr>
            <a:xfrm>
              <a:off x="0" y="0"/>
              <a:ext cx="15925800" cy="63500"/>
            </a:xfrm>
            <a:custGeom>
              <a:avLst/>
              <a:gdLst/>
              <a:ahLst/>
              <a:cxnLst/>
              <a:rect l="l" t="t" r="r" b="b"/>
              <a:pathLst>
                <a:path w="15925800" h="63500">
                  <a:moveTo>
                    <a:pt x="0" y="31750"/>
                  </a:moveTo>
                  <a:cubicBezTo>
                    <a:pt x="0" y="14288"/>
                    <a:pt x="5715" y="0"/>
                    <a:pt x="12700" y="0"/>
                  </a:cubicBezTo>
                  <a:lnTo>
                    <a:pt x="15913100" y="0"/>
                  </a:lnTo>
                  <a:cubicBezTo>
                    <a:pt x="15920086" y="0"/>
                    <a:pt x="15925800" y="14288"/>
                    <a:pt x="15925800" y="31750"/>
                  </a:cubicBezTo>
                  <a:cubicBezTo>
                    <a:pt x="15925800" y="49213"/>
                    <a:pt x="15920086" y="63500"/>
                    <a:pt x="15913100" y="63500"/>
                  </a:cubicBezTo>
                  <a:lnTo>
                    <a:pt x="12700" y="63500"/>
                  </a:lnTo>
                  <a:cubicBezTo>
                    <a:pt x="5715" y="63500"/>
                    <a:pt x="0" y="49212"/>
                    <a:pt x="0" y="31750"/>
                  </a:cubicBezTo>
                  <a:close/>
                </a:path>
              </a:pathLst>
            </a:custGeom>
            <a:solidFill>
              <a:srgbClr val="C8C9CF"/>
            </a:solidFill>
          </p:spPr>
        </p:sp>
      </p:grpSp>
      <p:grpSp>
        <p:nvGrpSpPr>
          <p:cNvPr id="30" name="Group 30"/>
          <p:cNvGrpSpPr/>
          <p:nvPr/>
        </p:nvGrpSpPr>
        <p:grpSpPr>
          <a:xfrm>
            <a:off x="987475" y="5290542"/>
            <a:ext cx="4999008" cy="1341517"/>
            <a:chOff x="0" y="0"/>
            <a:chExt cx="8164313" cy="2190948"/>
          </a:xfrm>
        </p:grpSpPr>
        <p:sp>
          <p:nvSpPr>
            <p:cNvPr id="31" name="Freeform 31"/>
            <p:cNvSpPr/>
            <p:nvPr/>
          </p:nvSpPr>
          <p:spPr>
            <a:xfrm>
              <a:off x="6350" y="6350"/>
              <a:ext cx="8151622" cy="2178177"/>
            </a:xfrm>
            <a:custGeom>
              <a:avLst/>
              <a:gdLst/>
              <a:ahLst/>
              <a:cxnLst/>
              <a:rect l="l" t="t" r="r" b="b"/>
              <a:pathLst>
                <a:path w="8151622" h="2178177">
                  <a:moveTo>
                    <a:pt x="0" y="158750"/>
                  </a:moveTo>
                  <a:cubicBezTo>
                    <a:pt x="0" y="71120"/>
                    <a:pt x="71374" y="0"/>
                    <a:pt x="159512" y="0"/>
                  </a:cubicBezTo>
                  <a:lnTo>
                    <a:pt x="7992110" y="0"/>
                  </a:lnTo>
                  <a:cubicBezTo>
                    <a:pt x="8080121" y="0"/>
                    <a:pt x="8151622" y="71120"/>
                    <a:pt x="8151622" y="158750"/>
                  </a:cubicBezTo>
                  <a:lnTo>
                    <a:pt x="8151622" y="2019427"/>
                  </a:lnTo>
                  <a:cubicBezTo>
                    <a:pt x="8151622" y="2107057"/>
                    <a:pt x="8080248" y="2178177"/>
                    <a:pt x="7992110" y="2178177"/>
                  </a:cubicBezTo>
                  <a:lnTo>
                    <a:pt x="159512" y="2178177"/>
                  </a:lnTo>
                  <a:cubicBezTo>
                    <a:pt x="71501" y="2178177"/>
                    <a:pt x="0" y="2107057"/>
                    <a:pt x="0" y="2019427"/>
                  </a:cubicBezTo>
                  <a:close/>
                </a:path>
              </a:pathLst>
            </a:custGeom>
            <a:solidFill>
              <a:srgbClr val="E2E3E9"/>
            </a:solidFill>
          </p:spPr>
        </p:sp>
        <p:sp>
          <p:nvSpPr>
            <p:cNvPr id="32" name="Freeform 32"/>
            <p:cNvSpPr/>
            <p:nvPr/>
          </p:nvSpPr>
          <p:spPr>
            <a:xfrm>
              <a:off x="0" y="0"/>
              <a:ext cx="8164322" cy="2190877"/>
            </a:xfrm>
            <a:custGeom>
              <a:avLst/>
              <a:gdLst/>
              <a:ahLst/>
              <a:cxnLst/>
              <a:rect l="l" t="t" r="r" b="b"/>
              <a:pathLst>
                <a:path w="8164322" h="2190877">
                  <a:moveTo>
                    <a:pt x="0" y="165100"/>
                  </a:moveTo>
                  <a:cubicBezTo>
                    <a:pt x="0" y="73914"/>
                    <a:pt x="74295" y="0"/>
                    <a:pt x="165862" y="0"/>
                  </a:cubicBezTo>
                  <a:lnTo>
                    <a:pt x="7998460" y="0"/>
                  </a:lnTo>
                  <a:lnTo>
                    <a:pt x="7998460" y="6350"/>
                  </a:lnTo>
                  <a:lnTo>
                    <a:pt x="7998460" y="0"/>
                  </a:lnTo>
                  <a:cubicBezTo>
                    <a:pt x="8090027" y="0"/>
                    <a:pt x="8164322" y="73914"/>
                    <a:pt x="8164322" y="165100"/>
                  </a:cubicBezTo>
                  <a:lnTo>
                    <a:pt x="8157972" y="165100"/>
                  </a:lnTo>
                  <a:lnTo>
                    <a:pt x="8164322" y="165100"/>
                  </a:lnTo>
                  <a:lnTo>
                    <a:pt x="8164322" y="2025777"/>
                  </a:lnTo>
                  <a:lnTo>
                    <a:pt x="8157972" y="2025777"/>
                  </a:lnTo>
                  <a:lnTo>
                    <a:pt x="8164322" y="2025777"/>
                  </a:lnTo>
                  <a:cubicBezTo>
                    <a:pt x="8164322" y="2116963"/>
                    <a:pt x="8090027" y="2190877"/>
                    <a:pt x="7998460" y="2190877"/>
                  </a:cubicBezTo>
                  <a:lnTo>
                    <a:pt x="7998460" y="2184527"/>
                  </a:lnTo>
                  <a:lnTo>
                    <a:pt x="7998460" y="2190877"/>
                  </a:lnTo>
                  <a:lnTo>
                    <a:pt x="165862" y="2190877"/>
                  </a:lnTo>
                  <a:lnTo>
                    <a:pt x="165862" y="2184527"/>
                  </a:lnTo>
                  <a:lnTo>
                    <a:pt x="165862" y="2190877"/>
                  </a:lnTo>
                  <a:cubicBezTo>
                    <a:pt x="74295" y="2190877"/>
                    <a:pt x="0" y="2116963"/>
                    <a:pt x="0" y="2025777"/>
                  </a:cubicBezTo>
                  <a:lnTo>
                    <a:pt x="0" y="165100"/>
                  </a:lnTo>
                  <a:lnTo>
                    <a:pt x="6350" y="165100"/>
                  </a:lnTo>
                  <a:lnTo>
                    <a:pt x="0" y="165100"/>
                  </a:lnTo>
                  <a:moveTo>
                    <a:pt x="12700" y="165100"/>
                  </a:moveTo>
                  <a:lnTo>
                    <a:pt x="12700" y="2025777"/>
                  </a:lnTo>
                  <a:lnTo>
                    <a:pt x="6350" y="2025777"/>
                  </a:lnTo>
                  <a:lnTo>
                    <a:pt x="12700" y="2025777"/>
                  </a:lnTo>
                  <a:cubicBezTo>
                    <a:pt x="12700" y="2109978"/>
                    <a:pt x="81280" y="2178177"/>
                    <a:pt x="165862" y="2178177"/>
                  </a:cubicBezTo>
                  <a:lnTo>
                    <a:pt x="7998460" y="2178177"/>
                  </a:lnTo>
                  <a:cubicBezTo>
                    <a:pt x="8083042" y="2178177"/>
                    <a:pt x="8151622" y="2109851"/>
                    <a:pt x="8151622" y="2025777"/>
                  </a:cubicBezTo>
                  <a:lnTo>
                    <a:pt x="8151622" y="165100"/>
                  </a:lnTo>
                  <a:cubicBezTo>
                    <a:pt x="8151622" y="80899"/>
                    <a:pt x="8083042" y="12700"/>
                    <a:pt x="7998460" y="12700"/>
                  </a:cubicBezTo>
                  <a:lnTo>
                    <a:pt x="165862" y="12700"/>
                  </a:lnTo>
                  <a:lnTo>
                    <a:pt x="165862" y="6350"/>
                  </a:lnTo>
                  <a:lnTo>
                    <a:pt x="165862" y="12700"/>
                  </a:lnTo>
                  <a:cubicBezTo>
                    <a:pt x="81280" y="12700"/>
                    <a:pt x="12700" y="81026"/>
                    <a:pt x="12700" y="165100"/>
                  </a:cubicBezTo>
                  <a:close/>
                </a:path>
              </a:pathLst>
            </a:custGeom>
            <a:solidFill>
              <a:srgbClr val="C8C9CF"/>
            </a:solidFill>
          </p:spPr>
        </p:sp>
      </p:grpSp>
      <p:grpSp>
        <p:nvGrpSpPr>
          <p:cNvPr id="33" name="Group 33"/>
          <p:cNvGrpSpPr/>
          <p:nvPr/>
        </p:nvGrpSpPr>
        <p:grpSpPr>
          <a:xfrm>
            <a:off x="6444073" y="5498436"/>
            <a:ext cx="5922091" cy="554239"/>
            <a:chOff x="0" y="0"/>
            <a:chExt cx="7896121" cy="738985"/>
          </a:xfrm>
        </p:grpSpPr>
        <p:sp>
          <p:nvSpPr>
            <p:cNvPr id="34" name="Freeform 34"/>
            <p:cNvSpPr/>
            <p:nvPr/>
          </p:nvSpPr>
          <p:spPr>
            <a:xfrm>
              <a:off x="0" y="0"/>
              <a:ext cx="7896121" cy="738985"/>
            </a:xfrm>
            <a:custGeom>
              <a:avLst/>
              <a:gdLst/>
              <a:ahLst/>
              <a:cxnLst/>
              <a:rect l="l" t="t" r="r" b="b"/>
              <a:pathLst>
                <a:path w="7896121" h="738985">
                  <a:moveTo>
                    <a:pt x="0" y="0"/>
                  </a:moveTo>
                  <a:lnTo>
                    <a:pt x="7896121" y="0"/>
                  </a:lnTo>
                  <a:lnTo>
                    <a:pt x="7896121" y="738985"/>
                  </a:lnTo>
                  <a:lnTo>
                    <a:pt x="0" y="738985"/>
                  </a:lnTo>
                  <a:close/>
                </a:path>
              </a:pathLst>
            </a:custGeom>
            <a:solidFill>
              <a:srgbClr val="000000">
                <a:alpha val="0"/>
              </a:srgbClr>
            </a:solidFill>
          </p:spPr>
        </p:sp>
        <p:sp>
          <p:nvSpPr>
            <p:cNvPr id="35" name="TextBox 35"/>
            <p:cNvSpPr txBox="1"/>
            <p:nvPr/>
          </p:nvSpPr>
          <p:spPr>
            <a:xfrm>
              <a:off x="0" y="-38100"/>
              <a:ext cx="7896121" cy="777085"/>
            </a:xfrm>
            <a:prstGeom prst="rect">
              <a:avLst/>
            </a:prstGeom>
          </p:spPr>
          <p:txBody>
            <a:bodyPr lIns="0" tIns="0" rIns="0" bIns="0" rtlCol="0" anchor="t"/>
            <a:lstStyle/>
            <a:p>
              <a:pPr algn="l">
                <a:lnSpc>
                  <a:spcPts val="3437"/>
                </a:lnSpc>
              </a:pPr>
              <a:r>
                <a:rPr lang="en-US" sz="2750" b="1">
                  <a:solidFill>
                    <a:srgbClr val="000000"/>
                  </a:solidFill>
                  <a:latin typeface="Arimo Bold"/>
                  <a:ea typeface="Arimo Bold"/>
                  <a:cs typeface="Arimo Bold"/>
                  <a:sym typeface="Arimo Bold"/>
                </a:rPr>
                <a:t>Univariate &amp; Bivariate Analysis</a:t>
              </a:r>
            </a:p>
          </p:txBody>
        </p:sp>
      </p:grpSp>
      <p:grpSp>
        <p:nvGrpSpPr>
          <p:cNvPr id="36" name="Group 36"/>
          <p:cNvGrpSpPr/>
          <p:nvPr/>
        </p:nvGrpSpPr>
        <p:grpSpPr>
          <a:xfrm>
            <a:off x="6444073" y="6013140"/>
            <a:ext cx="5922091" cy="442423"/>
            <a:chOff x="0" y="0"/>
            <a:chExt cx="7896121" cy="589898"/>
          </a:xfrm>
        </p:grpSpPr>
        <p:sp>
          <p:nvSpPr>
            <p:cNvPr id="37" name="Freeform 37"/>
            <p:cNvSpPr/>
            <p:nvPr/>
          </p:nvSpPr>
          <p:spPr>
            <a:xfrm>
              <a:off x="0" y="0"/>
              <a:ext cx="7896121" cy="589898"/>
            </a:xfrm>
            <a:custGeom>
              <a:avLst/>
              <a:gdLst/>
              <a:ahLst/>
              <a:cxnLst/>
              <a:rect l="l" t="t" r="r" b="b"/>
              <a:pathLst>
                <a:path w="7896121" h="589898">
                  <a:moveTo>
                    <a:pt x="0" y="0"/>
                  </a:moveTo>
                  <a:lnTo>
                    <a:pt x="7896121" y="0"/>
                  </a:lnTo>
                  <a:lnTo>
                    <a:pt x="7896121" y="589898"/>
                  </a:lnTo>
                  <a:lnTo>
                    <a:pt x="0" y="589898"/>
                  </a:lnTo>
                  <a:close/>
                </a:path>
              </a:pathLst>
            </a:custGeom>
            <a:solidFill>
              <a:srgbClr val="000000">
                <a:alpha val="0"/>
              </a:srgbClr>
            </a:solidFill>
          </p:spPr>
        </p:sp>
        <p:sp>
          <p:nvSpPr>
            <p:cNvPr id="38" name="TextBox 38"/>
            <p:cNvSpPr txBox="1"/>
            <p:nvPr/>
          </p:nvSpPr>
          <p:spPr>
            <a:xfrm>
              <a:off x="0" y="-104775"/>
              <a:ext cx="7896121" cy="694673"/>
            </a:xfrm>
            <a:prstGeom prst="rect">
              <a:avLst/>
            </a:prstGeom>
          </p:spPr>
          <p:txBody>
            <a:bodyPr lIns="0" tIns="0" rIns="0" bIns="0" rtlCol="0" anchor="t"/>
            <a:lstStyle/>
            <a:p>
              <a:pPr algn="l">
                <a:lnSpc>
                  <a:spcPts val="3562"/>
                </a:lnSpc>
              </a:pPr>
              <a:r>
                <a:rPr lang="en-US" sz="2187">
                  <a:solidFill>
                    <a:srgbClr val="000000"/>
                  </a:solidFill>
                  <a:latin typeface="Arimo"/>
                  <a:ea typeface="Arimo"/>
                  <a:cs typeface="Arimo"/>
                  <a:sym typeface="Arimo"/>
                </a:rPr>
                <a:t>Studied variable distributions and relationships.</a:t>
              </a:r>
            </a:p>
          </p:txBody>
        </p:sp>
      </p:grpSp>
      <p:grpSp>
        <p:nvGrpSpPr>
          <p:cNvPr id="39" name="Group 39"/>
          <p:cNvGrpSpPr/>
          <p:nvPr/>
        </p:nvGrpSpPr>
        <p:grpSpPr>
          <a:xfrm>
            <a:off x="6302241" y="6580832"/>
            <a:ext cx="10957059" cy="52676"/>
            <a:chOff x="0" y="0"/>
            <a:chExt cx="13208595" cy="63500"/>
          </a:xfrm>
        </p:grpSpPr>
        <p:sp>
          <p:nvSpPr>
            <p:cNvPr id="40" name="Freeform 40"/>
            <p:cNvSpPr/>
            <p:nvPr/>
          </p:nvSpPr>
          <p:spPr>
            <a:xfrm>
              <a:off x="0" y="0"/>
              <a:ext cx="13208636" cy="63500"/>
            </a:xfrm>
            <a:custGeom>
              <a:avLst/>
              <a:gdLst/>
              <a:ahLst/>
              <a:cxnLst/>
              <a:rect l="l" t="t" r="r" b="b"/>
              <a:pathLst>
                <a:path w="13208636" h="63500">
                  <a:moveTo>
                    <a:pt x="0" y="31750"/>
                  </a:moveTo>
                  <a:cubicBezTo>
                    <a:pt x="0" y="14288"/>
                    <a:pt x="5715" y="0"/>
                    <a:pt x="12700" y="0"/>
                  </a:cubicBezTo>
                  <a:lnTo>
                    <a:pt x="13195936" y="0"/>
                  </a:lnTo>
                  <a:cubicBezTo>
                    <a:pt x="13202921" y="0"/>
                    <a:pt x="13208636" y="14288"/>
                    <a:pt x="13208636" y="31750"/>
                  </a:cubicBezTo>
                  <a:cubicBezTo>
                    <a:pt x="13208636" y="49213"/>
                    <a:pt x="13202921" y="63500"/>
                    <a:pt x="13195936" y="63500"/>
                  </a:cubicBezTo>
                  <a:lnTo>
                    <a:pt x="12700" y="63500"/>
                  </a:lnTo>
                  <a:cubicBezTo>
                    <a:pt x="5715" y="63500"/>
                    <a:pt x="0" y="49212"/>
                    <a:pt x="0" y="31750"/>
                  </a:cubicBezTo>
                  <a:close/>
                </a:path>
              </a:pathLst>
            </a:custGeom>
            <a:solidFill>
              <a:srgbClr val="C8C9CF"/>
            </a:solidFill>
          </p:spPr>
        </p:sp>
      </p:grpSp>
      <p:grpSp>
        <p:nvGrpSpPr>
          <p:cNvPr id="41" name="Group 41"/>
          <p:cNvGrpSpPr/>
          <p:nvPr/>
        </p:nvGrpSpPr>
        <p:grpSpPr>
          <a:xfrm>
            <a:off x="1028700" y="6892829"/>
            <a:ext cx="6360765" cy="1390945"/>
            <a:chOff x="0" y="0"/>
            <a:chExt cx="10297887" cy="2251898"/>
          </a:xfrm>
        </p:grpSpPr>
        <p:sp>
          <p:nvSpPr>
            <p:cNvPr id="42" name="Freeform 42"/>
            <p:cNvSpPr/>
            <p:nvPr/>
          </p:nvSpPr>
          <p:spPr>
            <a:xfrm>
              <a:off x="6009" y="6527"/>
              <a:ext cx="10285891" cy="2238771"/>
            </a:xfrm>
            <a:custGeom>
              <a:avLst/>
              <a:gdLst/>
              <a:ahLst/>
              <a:cxnLst/>
              <a:rect l="l" t="t" r="r" b="b"/>
              <a:pathLst>
                <a:path w="10285891" h="2238771">
                  <a:moveTo>
                    <a:pt x="0" y="163166"/>
                  </a:moveTo>
                  <a:cubicBezTo>
                    <a:pt x="0" y="73098"/>
                    <a:pt x="67545" y="0"/>
                    <a:pt x="150954" y="0"/>
                  </a:cubicBezTo>
                  <a:lnTo>
                    <a:pt x="10134938" y="0"/>
                  </a:lnTo>
                  <a:cubicBezTo>
                    <a:pt x="10218348" y="0"/>
                    <a:pt x="10285891" y="73098"/>
                    <a:pt x="10285891" y="163166"/>
                  </a:cubicBezTo>
                  <a:lnTo>
                    <a:pt x="10285891" y="2075604"/>
                  </a:lnTo>
                  <a:cubicBezTo>
                    <a:pt x="10285891" y="2165672"/>
                    <a:pt x="10218348" y="2238770"/>
                    <a:pt x="10134938" y="2238770"/>
                  </a:cubicBezTo>
                  <a:lnTo>
                    <a:pt x="150954" y="2238770"/>
                  </a:lnTo>
                  <a:cubicBezTo>
                    <a:pt x="67545" y="2238770"/>
                    <a:pt x="0" y="2165672"/>
                    <a:pt x="0" y="2075604"/>
                  </a:cubicBezTo>
                  <a:close/>
                </a:path>
              </a:pathLst>
            </a:custGeom>
            <a:solidFill>
              <a:srgbClr val="E2E3E9"/>
            </a:solidFill>
          </p:spPr>
        </p:sp>
        <p:sp>
          <p:nvSpPr>
            <p:cNvPr id="43" name="Freeform 43"/>
            <p:cNvSpPr/>
            <p:nvPr/>
          </p:nvSpPr>
          <p:spPr>
            <a:xfrm>
              <a:off x="0" y="0"/>
              <a:ext cx="10297912" cy="2251824"/>
            </a:xfrm>
            <a:custGeom>
              <a:avLst/>
              <a:gdLst/>
              <a:ahLst/>
              <a:cxnLst/>
              <a:rect l="l" t="t" r="r" b="b"/>
              <a:pathLst>
                <a:path w="10297912" h="2251824">
                  <a:moveTo>
                    <a:pt x="0" y="169693"/>
                  </a:moveTo>
                  <a:cubicBezTo>
                    <a:pt x="0" y="75970"/>
                    <a:pt x="70309" y="0"/>
                    <a:pt x="156963" y="0"/>
                  </a:cubicBezTo>
                  <a:lnTo>
                    <a:pt x="10140947" y="0"/>
                  </a:lnTo>
                  <a:lnTo>
                    <a:pt x="10140947" y="6527"/>
                  </a:lnTo>
                  <a:lnTo>
                    <a:pt x="10140947" y="0"/>
                  </a:lnTo>
                  <a:cubicBezTo>
                    <a:pt x="10227601" y="0"/>
                    <a:pt x="10297912" y="75970"/>
                    <a:pt x="10297912" y="169693"/>
                  </a:cubicBezTo>
                  <a:lnTo>
                    <a:pt x="10291900" y="169693"/>
                  </a:lnTo>
                  <a:lnTo>
                    <a:pt x="10297912" y="169693"/>
                  </a:lnTo>
                  <a:lnTo>
                    <a:pt x="10297912" y="2082131"/>
                  </a:lnTo>
                  <a:lnTo>
                    <a:pt x="10291900" y="2082131"/>
                  </a:lnTo>
                  <a:lnTo>
                    <a:pt x="10297912" y="2082131"/>
                  </a:lnTo>
                  <a:cubicBezTo>
                    <a:pt x="10297912" y="2175854"/>
                    <a:pt x="10227601" y="2251824"/>
                    <a:pt x="10140947" y="2251824"/>
                  </a:cubicBezTo>
                  <a:lnTo>
                    <a:pt x="10140947" y="2245297"/>
                  </a:lnTo>
                  <a:lnTo>
                    <a:pt x="10140947" y="2251824"/>
                  </a:lnTo>
                  <a:lnTo>
                    <a:pt x="156963" y="2251824"/>
                  </a:lnTo>
                  <a:lnTo>
                    <a:pt x="156963" y="2245297"/>
                  </a:lnTo>
                  <a:lnTo>
                    <a:pt x="156963" y="2251824"/>
                  </a:lnTo>
                  <a:cubicBezTo>
                    <a:pt x="70309" y="2251824"/>
                    <a:pt x="0" y="2175854"/>
                    <a:pt x="0" y="2082131"/>
                  </a:cubicBezTo>
                  <a:lnTo>
                    <a:pt x="0" y="169693"/>
                  </a:lnTo>
                  <a:lnTo>
                    <a:pt x="6009" y="169693"/>
                  </a:lnTo>
                  <a:lnTo>
                    <a:pt x="0" y="169693"/>
                  </a:lnTo>
                  <a:moveTo>
                    <a:pt x="12019" y="169693"/>
                  </a:moveTo>
                  <a:lnTo>
                    <a:pt x="12019" y="2082131"/>
                  </a:lnTo>
                  <a:lnTo>
                    <a:pt x="6009" y="2082131"/>
                  </a:lnTo>
                  <a:lnTo>
                    <a:pt x="12019" y="2082131"/>
                  </a:lnTo>
                  <a:cubicBezTo>
                    <a:pt x="12019" y="2168675"/>
                    <a:pt x="76919" y="2238771"/>
                    <a:pt x="156963" y="2238771"/>
                  </a:cubicBezTo>
                  <a:lnTo>
                    <a:pt x="10140947" y="2238771"/>
                  </a:lnTo>
                  <a:cubicBezTo>
                    <a:pt x="10220991" y="2238771"/>
                    <a:pt x="10285892" y="2168544"/>
                    <a:pt x="10285892" y="2082131"/>
                  </a:cubicBezTo>
                  <a:lnTo>
                    <a:pt x="10285892" y="169693"/>
                  </a:lnTo>
                  <a:cubicBezTo>
                    <a:pt x="10285892" y="83149"/>
                    <a:pt x="10220991" y="13053"/>
                    <a:pt x="10140947" y="13053"/>
                  </a:cubicBezTo>
                  <a:lnTo>
                    <a:pt x="156963" y="13053"/>
                  </a:lnTo>
                  <a:lnTo>
                    <a:pt x="156963" y="6527"/>
                  </a:lnTo>
                  <a:lnTo>
                    <a:pt x="156963" y="13053"/>
                  </a:lnTo>
                  <a:cubicBezTo>
                    <a:pt x="76919" y="13053"/>
                    <a:pt x="12019" y="83280"/>
                    <a:pt x="12019" y="169693"/>
                  </a:cubicBezTo>
                  <a:close/>
                </a:path>
              </a:pathLst>
            </a:custGeom>
            <a:solidFill>
              <a:srgbClr val="C8C9CF"/>
            </a:solidFill>
          </p:spPr>
        </p:sp>
      </p:grpSp>
      <p:grpSp>
        <p:nvGrpSpPr>
          <p:cNvPr id="44" name="Group 44"/>
          <p:cNvGrpSpPr/>
          <p:nvPr/>
        </p:nvGrpSpPr>
        <p:grpSpPr>
          <a:xfrm>
            <a:off x="7739597" y="7030907"/>
            <a:ext cx="7328792" cy="1065018"/>
            <a:chOff x="0" y="0"/>
            <a:chExt cx="9771722" cy="1420024"/>
          </a:xfrm>
        </p:grpSpPr>
        <p:grpSp>
          <p:nvGrpSpPr>
            <p:cNvPr id="45" name="Group 45"/>
            <p:cNvGrpSpPr/>
            <p:nvPr/>
          </p:nvGrpSpPr>
          <p:grpSpPr>
            <a:xfrm>
              <a:off x="0" y="0"/>
              <a:ext cx="3302098" cy="738985"/>
              <a:chOff x="0" y="0"/>
              <a:chExt cx="3302098" cy="738985"/>
            </a:xfrm>
          </p:grpSpPr>
          <p:sp>
            <p:nvSpPr>
              <p:cNvPr id="46" name="Freeform 46"/>
              <p:cNvSpPr/>
              <p:nvPr/>
            </p:nvSpPr>
            <p:spPr>
              <a:xfrm>
                <a:off x="0" y="0"/>
                <a:ext cx="3302098" cy="738985"/>
              </a:xfrm>
              <a:custGeom>
                <a:avLst/>
                <a:gdLst/>
                <a:ahLst/>
                <a:cxnLst/>
                <a:rect l="l" t="t" r="r" b="b"/>
                <a:pathLst>
                  <a:path w="3302098" h="738985">
                    <a:moveTo>
                      <a:pt x="0" y="0"/>
                    </a:moveTo>
                    <a:lnTo>
                      <a:pt x="3302098" y="0"/>
                    </a:lnTo>
                    <a:lnTo>
                      <a:pt x="3302098" y="738985"/>
                    </a:lnTo>
                    <a:lnTo>
                      <a:pt x="0" y="738985"/>
                    </a:lnTo>
                    <a:close/>
                  </a:path>
                </a:pathLst>
              </a:custGeom>
              <a:solidFill>
                <a:srgbClr val="000000">
                  <a:alpha val="0"/>
                </a:srgbClr>
              </a:solidFill>
            </p:spPr>
          </p:sp>
          <p:sp>
            <p:nvSpPr>
              <p:cNvPr id="47" name="TextBox 47"/>
              <p:cNvSpPr txBox="1"/>
              <p:nvPr/>
            </p:nvSpPr>
            <p:spPr>
              <a:xfrm>
                <a:off x="0" y="-38100"/>
                <a:ext cx="3302098" cy="777085"/>
              </a:xfrm>
              <a:prstGeom prst="rect">
                <a:avLst/>
              </a:prstGeom>
            </p:spPr>
            <p:txBody>
              <a:bodyPr lIns="0" tIns="0" rIns="0" bIns="0" rtlCol="0" anchor="t"/>
              <a:lstStyle/>
              <a:p>
                <a:pPr algn="l">
                  <a:lnSpc>
                    <a:spcPts val="3437"/>
                  </a:lnSpc>
                </a:pPr>
                <a:r>
                  <a:rPr lang="en-US" sz="2750" b="1">
                    <a:solidFill>
                      <a:srgbClr val="000000"/>
                    </a:solidFill>
                    <a:latin typeface="Arimo Bold"/>
                    <a:ea typeface="Arimo Bold"/>
                    <a:cs typeface="Arimo Bold"/>
                    <a:sym typeface="Arimo Bold"/>
                  </a:rPr>
                  <a:t>Segmentation</a:t>
                </a:r>
              </a:p>
            </p:txBody>
          </p:sp>
        </p:grpSp>
        <p:grpSp>
          <p:nvGrpSpPr>
            <p:cNvPr id="48" name="Group 48"/>
            <p:cNvGrpSpPr/>
            <p:nvPr/>
          </p:nvGrpSpPr>
          <p:grpSpPr>
            <a:xfrm>
              <a:off x="0" y="815185"/>
              <a:ext cx="9771722" cy="604838"/>
              <a:chOff x="0" y="0"/>
              <a:chExt cx="9771722" cy="604838"/>
            </a:xfrm>
          </p:grpSpPr>
          <p:sp>
            <p:nvSpPr>
              <p:cNvPr id="49" name="Freeform 49"/>
              <p:cNvSpPr/>
              <p:nvPr/>
            </p:nvSpPr>
            <p:spPr>
              <a:xfrm>
                <a:off x="0" y="0"/>
                <a:ext cx="9771722" cy="604838"/>
              </a:xfrm>
              <a:custGeom>
                <a:avLst/>
                <a:gdLst/>
                <a:ahLst/>
                <a:cxnLst/>
                <a:rect l="l" t="t" r="r" b="b"/>
                <a:pathLst>
                  <a:path w="9771722" h="604838">
                    <a:moveTo>
                      <a:pt x="0" y="0"/>
                    </a:moveTo>
                    <a:lnTo>
                      <a:pt x="9771722" y="0"/>
                    </a:lnTo>
                    <a:lnTo>
                      <a:pt x="9771722" y="604838"/>
                    </a:lnTo>
                    <a:lnTo>
                      <a:pt x="0" y="604838"/>
                    </a:lnTo>
                    <a:close/>
                  </a:path>
                </a:pathLst>
              </a:custGeom>
              <a:solidFill>
                <a:srgbClr val="000000">
                  <a:alpha val="0"/>
                </a:srgbClr>
              </a:solidFill>
            </p:spPr>
          </p:sp>
          <p:sp>
            <p:nvSpPr>
              <p:cNvPr id="50" name="TextBox 50"/>
              <p:cNvSpPr txBox="1"/>
              <p:nvPr/>
            </p:nvSpPr>
            <p:spPr>
              <a:xfrm>
                <a:off x="0" y="-104775"/>
                <a:ext cx="9771722" cy="709613"/>
              </a:xfrm>
              <a:prstGeom prst="rect">
                <a:avLst/>
              </a:prstGeom>
            </p:spPr>
            <p:txBody>
              <a:bodyPr lIns="0" tIns="0" rIns="0" bIns="0" rtlCol="0" anchor="t"/>
              <a:lstStyle/>
              <a:p>
                <a:pPr algn="l">
                  <a:lnSpc>
                    <a:spcPts val="3562"/>
                  </a:lnSpc>
                </a:pPr>
                <a:r>
                  <a:rPr lang="en-US" sz="2187">
                    <a:solidFill>
                      <a:srgbClr val="000000"/>
                    </a:solidFill>
                    <a:latin typeface="Arimo"/>
                    <a:ea typeface="Arimo"/>
                    <a:cs typeface="Arimo"/>
                    <a:sym typeface="Arimo"/>
                  </a:rPr>
                  <a:t>Separate analysis for defaulters vs non-defaulters.</a:t>
                </a:r>
              </a:p>
            </p:txBody>
          </p:sp>
        </p:grpSp>
      </p:grpSp>
      <p:grpSp>
        <p:nvGrpSpPr>
          <p:cNvPr id="51" name="Group 51"/>
          <p:cNvGrpSpPr/>
          <p:nvPr/>
        </p:nvGrpSpPr>
        <p:grpSpPr>
          <a:xfrm>
            <a:off x="1028700" y="8493324"/>
            <a:ext cx="7834464" cy="1390945"/>
            <a:chOff x="0" y="0"/>
            <a:chExt cx="12683761" cy="2251898"/>
          </a:xfrm>
        </p:grpSpPr>
        <p:sp>
          <p:nvSpPr>
            <p:cNvPr id="52" name="Freeform 52"/>
            <p:cNvSpPr/>
            <p:nvPr/>
          </p:nvSpPr>
          <p:spPr>
            <a:xfrm>
              <a:off x="7402" y="6527"/>
              <a:ext cx="12668986" cy="2238771"/>
            </a:xfrm>
            <a:custGeom>
              <a:avLst/>
              <a:gdLst/>
              <a:ahLst/>
              <a:cxnLst/>
              <a:rect l="l" t="t" r="r" b="b"/>
              <a:pathLst>
                <a:path w="12668986" h="2238771">
                  <a:moveTo>
                    <a:pt x="0" y="163166"/>
                  </a:moveTo>
                  <a:cubicBezTo>
                    <a:pt x="0" y="73098"/>
                    <a:pt x="83193" y="0"/>
                    <a:pt x="185927" y="0"/>
                  </a:cubicBezTo>
                  <a:lnTo>
                    <a:pt x="12483058" y="0"/>
                  </a:lnTo>
                  <a:cubicBezTo>
                    <a:pt x="12585792" y="0"/>
                    <a:pt x="12668985" y="73098"/>
                    <a:pt x="12668985" y="163166"/>
                  </a:cubicBezTo>
                  <a:lnTo>
                    <a:pt x="12668985" y="2075604"/>
                  </a:lnTo>
                  <a:cubicBezTo>
                    <a:pt x="12668985" y="2165672"/>
                    <a:pt x="12585792" y="2238770"/>
                    <a:pt x="12483058" y="2238770"/>
                  </a:cubicBezTo>
                  <a:lnTo>
                    <a:pt x="185927" y="2238770"/>
                  </a:lnTo>
                  <a:cubicBezTo>
                    <a:pt x="83193" y="2238770"/>
                    <a:pt x="0" y="2165672"/>
                    <a:pt x="0" y="2075604"/>
                  </a:cubicBezTo>
                  <a:close/>
                </a:path>
              </a:pathLst>
            </a:custGeom>
            <a:solidFill>
              <a:srgbClr val="E2E3E9"/>
            </a:solidFill>
          </p:spPr>
        </p:sp>
        <p:sp>
          <p:nvSpPr>
            <p:cNvPr id="53" name="Freeform 53"/>
            <p:cNvSpPr/>
            <p:nvPr/>
          </p:nvSpPr>
          <p:spPr>
            <a:xfrm>
              <a:off x="0" y="0"/>
              <a:ext cx="12683785" cy="2251824"/>
            </a:xfrm>
            <a:custGeom>
              <a:avLst/>
              <a:gdLst/>
              <a:ahLst/>
              <a:cxnLst/>
              <a:rect l="l" t="t" r="r" b="b"/>
              <a:pathLst>
                <a:path w="12683785" h="2251824">
                  <a:moveTo>
                    <a:pt x="0" y="169693"/>
                  </a:moveTo>
                  <a:cubicBezTo>
                    <a:pt x="0" y="75970"/>
                    <a:pt x="86598" y="0"/>
                    <a:pt x="193329" y="0"/>
                  </a:cubicBezTo>
                  <a:lnTo>
                    <a:pt x="12490460" y="0"/>
                  </a:lnTo>
                  <a:lnTo>
                    <a:pt x="12490460" y="6527"/>
                  </a:lnTo>
                  <a:lnTo>
                    <a:pt x="12490460" y="0"/>
                  </a:lnTo>
                  <a:cubicBezTo>
                    <a:pt x="12597192" y="0"/>
                    <a:pt x="12683785" y="75970"/>
                    <a:pt x="12683785" y="169693"/>
                  </a:cubicBezTo>
                  <a:lnTo>
                    <a:pt x="12676387" y="169693"/>
                  </a:lnTo>
                  <a:lnTo>
                    <a:pt x="12683785" y="169693"/>
                  </a:lnTo>
                  <a:lnTo>
                    <a:pt x="12683785" y="2082131"/>
                  </a:lnTo>
                  <a:lnTo>
                    <a:pt x="12676387" y="2082131"/>
                  </a:lnTo>
                  <a:lnTo>
                    <a:pt x="12683785" y="2082131"/>
                  </a:lnTo>
                  <a:cubicBezTo>
                    <a:pt x="12683785" y="2175854"/>
                    <a:pt x="12597192" y="2251824"/>
                    <a:pt x="12490460" y="2251824"/>
                  </a:cubicBezTo>
                  <a:lnTo>
                    <a:pt x="12490460" y="2245297"/>
                  </a:lnTo>
                  <a:lnTo>
                    <a:pt x="12490460" y="2251824"/>
                  </a:lnTo>
                  <a:lnTo>
                    <a:pt x="193329" y="2251824"/>
                  </a:lnTo>
                  <a:lnTo>
                    <a:pt x="193329" y="2245297"/>
                  </a:lnTo>
                  <a:lnTo>
                    <a:pt x="193329" y="2251824"/>
                  </a:lnTo>
                  <a:cubicBezTo>
                    <a:pt x="86598" y="2251824"/>
                    <a:pt x="0" y="2175854"/>
                    <a:pt x="0" y="2082131"/>
                  </a:cubicBezTo>
                  <a:lnTo>
                    <a:pt x="0" y="169693"/>
                  </a:lnTo>
                  <a:lnTo>
                    <a:pt x="7402" y="169693"/>
                  </a:lnTo>
                  <a:lnTo>
                    <a:pt x="0" y="169693"/>
                  </a:lnTo>
                  <a:moveTo>
                    <a:pt x="14803" y="169693"/>
                  </a:moveTo>
                  <a:lnTo>
                    <a:pt x="14803" y="2082131"/>
                  </a:lnTo>
                  <a:lnTo>
                    <a:pt x="7402" y="2082131"/>
                  </a:lnTo>
                  <a:lnTo>
                    <a:pt x="14803" y="2082131"/>
                  </a:lnTo>
                  <a:cubicBezTo>
                    <a:pt x="14803" y="2168675"/>
                    <a:pt x="94740" y="2238771"/>
                    <a:pt x="193329" y="2238771"/>
                  </a:cubicBezTo>
                  <a:lnTo>
                    <a:pt x="12490460" y="2238771"/>
                  </a:lnTo>
                  <a:cubicBezTo>
                    <a:pt x="12589049" y="2238771"/>
                    <a:pt x="12668986" y="2168544"/>
                    <a:pt x="12668986" y="2082131"/>
                  </a:cubicBezTo>
                  <a:lnTo>
                    <a:pt x="12668986" y="169693"/>
                  </a:lnTo>
                  <a:cubicBezTo>
                    <a:pt x="12668986" y="83149"/>
                    <a:pt x="12589049" y="13053"/>
                    <a:pt x="12490460" y="13053"/>
                  </a:cubicBezTo>
                  <a:lnTo>
                    <a:pt x="193329" y="13053"/>
                  </a:lnTo>
                  <a:lnTo>
                    <a:pt x="193329" y="6527"/>
                  </a:lnTo>
                  <a:lnTo>
                    <a:pt x="193329" y="13053"/>
                  </a:lnTo>
                  <a:cubicBezTo>
                    <a:pt x="94740" y="13053"/>
                    <a:pt x="14803" y="83280"/>
                    <a:pt x="14803" y="169693"/>
                  </a:cubicBezTo>
                  <a:close/>
                </a:path>
              </a:pathLst>
            </a:custGeom>
            <a:solidFill>
              <a:srgbClr val="C8C9CF"/>
            </a:solidFill>
          </p:spPr>
        </p:sp>
      </p:grpSp>
      <p:grpSp>
        <p:nvGrpSpPr>
          <p:cNvPr id="54" name="Group 54"/>
          <p:cNvGrpSpPr/>
          <p:nvPr/>
        </p:nvGrpSpPr>
        <p:grpSpPr>
          <a:xfrm>
            <a:off x="9144000" y="8784859"/>
            <a:ext cx="8627861" cy="1404881"/>
            <a:chOff x="0" y="0"/>
            <a:chExt cx="11503815" cy="1873175"/>
          </a:xfrm>
        </p:grpSpPr>
        <p:grpSp>
          <p:nvGrpSpPr>
            <p:cNvPr id="55" name="Group 55"/>
            <p:cNvGrpSpPr/>
            <p:nvPr/>
          </p:nvGrpSpPr>
          <p:grpSpPr>
            <a:xfrm>
              <a:off x="0" y="0"/>
              <a:ext cx="7896121" cy="738985"/>
              <a:chOff x="0" y="0"/>
              <a:chExt cx="7896121" cy="738985"/>
            </a:xfrm>
          </p:grpSpPr>
          <p:sp>
            <p:nvSpPr>
              <p:cNvPr id="56" name="Freeform 56"/>
              <p:cNvSpPr/>
              <p:nvPr/>
            </p:nvSpPr>
            <p:spPr>
              <a:xfrm>
                <a:off x="0" y="0"/>
                <a:ext cx="7896121" cy="738985"/>
              </a:xfrm>
              <a:custGeom>
                <a:avLst/>
                <a:gdLst/>
                <a:ahLst/>
                <a:cxnLst/>
                <a:rect l="l" t="t" r="r" b="b"/>
                <a:pathLst>
                  <a:path w="7896121" h="738985">
                    <a:moveTo>
                      <a:pt x="0" y="0"/>
                    </a:moveTo>
                    <a:lnTo>
                      <a:pt x="7896121" y="0"/>
                    </a:lnTo>
                    <a:lnTo>
                      <a:pt x="7896121" y="738985"/>
                    </a:lnTo>
                    <a:lnTo>
                      <a:pt x="0" y="738985"/>
                    </a:lnTo>
                    <a:close/>
                  </a:path>
                </a:pathLst>
              </a:custGeom>
              <a:solidFill>
                <a:srgbClr val="000000">
                  <a:alpha val="0"/>
                </a:srgbClr>
              </a:solidFill>
            </p:spPr>
          </p:sp>
          <p:sp>
            <p:nvSpPr>
              <p:cNvPr id="57" name="TextBox 57"/>
              <p:cNvSpPr txBox="1"/>
              <p:nvPr/>
            </p:nvSpPr>
            <p:spPr>
              <a:xfrm>
                <a:off x="0" y="-38100"/>
                <a:ext cx="7896121" cy="777085"/>
              </a:xfrm>
              <a:prstGeom prst="rect">
                <a:avLst/>
              </a:prstGeom>
            </p:spPr>
            <p:txBody>
              <a:bodyPr lIns="0" tIns="0" rIns="0" bIns="0" rtlCol="0" anchor="t"/>
              <a:lstStyle/>
              <a:p>
                <a:pPr algn="l">
                  <a:lnSpc>
                    <a:spcPts val="3437"/>
                  </a:lnSpc>
                </a:pPr>
                <a:r>
                  <a:rPr lang="en-US" sz="2750" b="1">
                    <a:solidFill>
                      <a:srgbClr val="000000"/>
                    </a:solidFill>
                    <a:latin typeface="Arimo Bold"/>
                    <a:ea typeface="Arimo Bold"/>
                    <a:cs typeface="Arimo Bold"/>
                    <a:sym typeface="Arimo Bold"/>
                  </a:rPr>
                  <a:t>Correlation &amp; Outliers</a:t>
                </a:r>
              </a:p>
            </p:txBody>
          </p:sp>
        </p:grpSp>
        <p:grpSp>
          <p:nvGrpSpPr>
            <p:cNvPr id="58" name="Group 58"/>
            <p:cNvGrpSpPr/>
            <p:nvPr/>
          </p:nvGrpSpPr>
          <p:grpSpPr>
            <a:xfrm>
              <a:off x="0" y="686272"/>
              <a:ext cx="11503815" cy="1186904"/>
              <a:chOff x="0" y="0"/>
              <a:chExt cx="11503815" cy="1186904"/>
            </a:xfrm>
          </p:grpSpPr>
          <p:sp>
            <p:nvSpPr>
              <p:cNvPr id="59" name="Freeform 59"/>
              <p:cNvSpPr/>
              <p:nvPr/>
            </p:nvSpPr>
            <p:spPr>
              <a:xfrm>
                <a:off x="0" y="0"/>
                <a:ext cx="11503815" cy="1186904"/>
              </a:xfrm>
              <a:custGeom>
                <a:avLst/>
                <a:gdLst/>
                <a:ahLst/>
                <a:cxnLst/>
                <a:rect l="l" t="t" r="r" b="b"/>
                <a:pathLst>
                  <a:path w="11503815" h="1186904">
                    <a:moveTo>
                      <a:pt x="0" y="0"/>
                    </a:moveTo>
                    <a:lnTo>
                      <a:pt x="11503815" y="0"/>
                    </a:lnTo>
                    <a:lnTo>
                      <a:pt x="11503815" y="1186904"/>
                    </a:lnTo>
                    <a:lnTo>
                      <a:pt x="0" y="1186904"/>
                    </a:lnTo>
                    <a:close/>
                  </a:path>
                </a:pathLst>
              </a:custGeom>
              <a:solidFill>
                <a:srgbClr val="000000">
                  <a:alpha val="0"/>
                </a:srgbClr>
              </a:solidFill>
            </p:spPr>
          </p:sp>
          <p:sp>
            <p:nvSpPr>
              <p:cNvPr id="60" name="TextBox 60"/>
              <p:cNvSpPr txBox="1"/>
              <p:nvPr/>
            </p:nvSpPr>
            <p:spPr>
              <a:xfrm>
                <a:off x="0" y="-104775"/>
                <a:ext cx="11503815" cy="1291679"/>
              </a:xfrm>
              <a:prstGeom prst="rect">
                <a:avLst/>
              </a:prstGeom>
            </p:spPr>
            <p:txBody>
              <a:bodyPr lIns="0" tIns="0" rIns="0" bIns="0" rtlCol="0" anchor="t"/>
              <a:lstStyle/>
              <a:p>
                <a:pPr algn="l">
                  <a:lnSpc>
                    <a:spcPts val="3562"/>
                  </a:lnSpc>
                </a:pPr>
                <a:r>
                  <a:rPr lang="en-US" sz="2187">
                    <a:solidFill>
                      <a:srgbClr val="000000"/>
                    </a:solidFill>
                    <a:latin typeface="Arimo"/>
                    <a:ea typeface="Arimo"/>
                    <a:cs typeface="Arimo"/>
                    <a:sym typeface="Arimo"/>
                  </a:rPr>
                  <a:t>Heatmaps to detect key factors; outliers observed via boxplots.</a:t>
                </a:r>
              </a:p>
              <a:p>
                <a:pPr algn="l">
                  <a:lnSpc>
                    <a:spcPts val="3561"/>
                  </a:lnSpc>
                </a:pPr>
                <a:endParaRPr lang="en-US" sz="2187">
                  <a:solidFill>
                    <a:srgbClr val="000000"/>
                  </a:solidFill>
                  <a:latin typeface="Arimo"/>
                  <a:ea typeface="Arimo"/>
                  <a:cs typeface="Arimo"/>
                  <a:sym typeface="Arimo"/>
                </a:endParaRPr>
              </a:p>
            </p:txBody>
          </p:sp>
        </p:grpSp>
      </p:grpSp>
      <p:grpSp>
        <p:nvGrpSpPr>
          <p:cNvPr id="61" name="Group 61"/>
          <p:cNvGrpSpPr/>
          <p:nvPr/>
        </p:nvGrpSpPr>
        <p:grpSpPr>
          <a:xfrm>
            <a:off x="7594672" y="8213359"/>
            <a:ext cx="9906446" cy="47625"/>
            <a:chOff x="0" y="0"/>
            <a:chExt cx="13208595" cy="63500"/>
          </a:xfrm>
        </p:grpSpPr>
        <p:sp>
          <p:nvSpPr>
            <p:cNvPr id="62" name="Freeform 62"/>
            <p:cNvSpPr/>
            <p:nvPr/>
          </p:nvSpPr>
          <p:spPr>
            <a:xfrm>
              <a:off x="0" y="0"/>
              <a:ext cx="13208636" cy="63500"/>
            </a:xfrm>
            <a:custGeom>
              <a:avLst/>
              <a:gdLst/>
              <a:ahLst/>
              <a:cxnLst/>
              <a:rect l="l" t="t" r="r" b="b"/>
              <a:pathLst>
                <a:path w="13208636" h="63500">
                  <a:moveTo>
                    <a:pt x="0" y="31750"/>
                  </a:moveTo>
                  <a:cubicBezTo>
                    <a:pt x="0" y="14288"/>
                    <a:pt x="5715" y="0"/>
                    <a:pt x="12700" y="0"/>
                  </a:cubicBezTo>
                  <a:lnTo>
                    <a:pt x="13195936" y="0"/>
                  </a:lnTo>
                  <a:cubicBezTo>
                    <a:pt x="13202921" y="0"/>
                    <a:pt x="13208636" y="14288"/>
                    <a:pt x="13208636" y="31750"/>
                  </a:cubicBezTo>
                  <a:cubicBezTo>
                    <a:pt x="13208636" y="49213"/>
                    <a:pt x="13202921" y="63500"/>
                    <a:pt x="13195936" y="63500"/>
                  </a:cubicBezTo>
                  <a:lnTo>
                    <a:pt x="12700" y="63500"/>
                  </a:lnTo>
                  <a:cubicBezTo>
                    <a:pt x="5715" y="63500"/>
                    <a:pt x="0" y="49212"/>
                    <a:pt x="0" y="31750"/>
                  </a:cubicBezTo>
                  <a:close/>
                </a:path>
              </a:pathLst>
            </a:custGeom>
            <a:solidFill>
              <a:srgbClr val="C8C9CF"/>
            </a:solidFill>
          </p:spPr>
        </p:sp>
      </p:grpSp>
      <p:sp>
        <p:nvSpPr>
          <p:cNvPr id="63" name="Freeform 63"/>
          <p:cNvSpPr/>
          <p:nvPr/>
        </p:nvSpPr>
        <p:spPr>
          <a:xfrm>
            <a:off x="1463631" y="2501455"/>
            <a:ext cx="1090355" cy="895744"/>
          </a:xfrm>
          <a:custGeom>
            <a:avLst/>
            <a:gdLst/>
            <a:ahLst/>
            <a:cxnLst/>
            <a:rect l="l" t="t" r="r" b="b"/>
            <a:pathLst>
              <a:path w="1090355" h="895744">
                <a:moveTo>
                  <a:pt x="0" y="0"/>
                </a:moveTo>
                <a:lnTo>
                  <a:pt x="1090354" y="0"/>
                </a:lnTo>
                <a:lnTo>
                  <a:pt x="1090354" y="895744"/>
                </a:lnTo>
                <a:lnTo>
                  <a:pt x="0" y="895744"/>
                </a:lnTo>
                <a:lnTo>
                  <a:pt x="0" y="0"/>
                </a:lnTo>
                <a:close/>
              </a:path>
            </a:pathLst>
          </a:custGeom>
          <a:blipFill>
            <a:blip r:embed="rId4"/>
            <a:stretch>
              <a:fillRect/>
            </a:stretch>
          </a:blipFill>
        </p:spPr>
      </p:sp>
      <p:sp>
        <p:nvSpPr>
          <p:cNvPr id="64" name="Freeform 64"/>
          <p:cNvSpPr/>
          <p:nvPr/>
        </p:nvSpPr>
        <p:spPr>
          <a:xfrm>
            <a:off x="2117828" y="3973481"/>
            <a:ext cx="872316" cy="821990"/>
          </a:xfrm>
          <a:custGeom>
            <a:avLst/>
            <a:gdLst/>
            <a:ahLst/>
            <a:cxnLst/>
            <a:rect l="l" t="t" r="r" b="b"/>
            <a:pathLst>
              <a:path w="872316" h="821990">
                <a:moveTo>
                  <a:pt x="0" y="0"/>
                </a:moveTo>
                <a:lnTo>
                  <a:pt x="872315" y="0"/>
                </a:lnTo>
                <a:lnTo>
                  <a:pt x="872315" y="821990"/>
                </a:lnTo>
                <a:lnTo>
                  <a:pt x="0" y="821990"/>
                </a:lnTo>
                <a:lnTo>
                  <a:pt x="0" y="0"/>
                </a:lnTo>
                <a:close/>
              </a:path>
            </a:pathLst>
          </a:custGeom>
          <a:blipFill>
            <a:blip r:embed="rId5"/>
            <a:stretch>
              <a:fillRect/>
            </a:stretch>
          </a:blipFill>
        </p:spPr>
      </p:sp>
      <p:sp>
        <p:nvSpPr>
          <p:cNvPr id="65" name="Freeform 65"/>
          <p:cNvSpPr/>
          <p:nvPr/>
        </p:nvSpPr>
        <p:spPr>
          <a:xfrm>
            <a:off x="3619243" y="6992772"/>
            <a:ext cx="1473699" cy="1139840"/>
          </a:xfrm>
          <a:custGeom>
            <a:avLst/>
            <a:gdLst/>
            <a:ahLst/>
            <a:cxnLst/>
            <a:rect l="l" t="t" r="r" b="b"/>
            <a:pathLst>
              <a:path w="1473699" h="1139840">
                <a:moveTo>
                  <a:pt x="0" y="0"/>
                </a:moveTo>
                <a:lnTo>
                  <a:pt x="1473699" y="0"/>
                </a:lnTo>
                <a:lnTo>
                  <a:pt x="1473699" y="1139840"/>
                </a:lnTo>
                <a:lnTo>
                  <a:pt x="0" y="1139840"/>
                </a:lnTo>
                <a:lnTo>
                  <a:pt x="0" y="0"/>
                </a:lnTo>
                <a:close/>
              </a:path>
            </a:pathLst>
          </a:custGeom>
          <a:blipFill>
            <a:blip r:embed="rId6"/>
            <a:stretch>
              <a:fillRect/>
            </a:stretch>
          </a:blipFill>
        </p:spPr>
      </p:sp>
      <p:sp>
        <p:nvSpPr>
          <p:cNvPr id="66" name="Freeform 66"/>
          <p:cNvSpPr/>
          <p:nvPr/>
        </p:nvSpPr>
        <p:spPr>
          <a:xfrm>
            <a:off x="3030141" y="5493091"/>
            <a:ext cx="1031650" cy="936421"/>
          </a:xfrm>
          <a:custGeom>
            <a:avLst/>
            <a:gdLst/>
            <a:ahLst/>
            <a:cxnLst/>
            <a:rect l="l" t="t" r="r" b="b"/>
            <a:pathLst>
              <a:path w="1031650" h="936421">
                <a:moveTo>
                  <a:pt x="0" y="0"/>
                </a:moveTo>
                <a:lnTo>
                  <a:pt x="1031650" y="0"/>
                </a:lnTo>
                <a:lnTo>
                  <a:pt x="1031650" y="936420"/>
                </a:lnTo>
                <a:lnTo>
                  <a:pt x="0" y="936420"/>
                </a:lnTo>
                <a:lnTo>
                  <a:pt x="0" y="0"/>
                </a:lnTo>
                <a:close/>
              </a:path>
            </a:pathLst>
          </a:custGeom>
          <a:blipFill>
            <a:blip r:embed="rId7"/>
            <a:stretch>
              <a:fillRect/>
            </a:stretch>
          </a:blipFill>
        </p:spPr>
      </p:sp>
      <p:sp>
        <p:nvSpPr>
          <p:cNvPr id="67" name="Freeform 67"/>
          <p:cNvSpPr/>
          <p:nvPr/>
        </p:nvSpPr>
        <p:spPr>
          <a:xfrm>
            <a:off x="4356092" y="8645724"/>
            <a:ext cx="1258466" cy="1099445"/>
          </a:xfrm>
          <a:custGeom>
            <a:avLst/>
            <a:gdLst/>
            <a:ahLst/>
            <a:cxnLst/>
            <a:rect l="l" t="t" r="r" b="b"/>
            <a:pathLst>
              <a:path w="1258466" h="1099445">
                <a:moveTo>
                  <a:pt x="0" y="0"/>
                </a:moveTo>
                <a:lnTo>
                  <a:pt x="1258467" y="0"/>
                </a:lnTo>
                <a:lnTo>
                  <a:pt x="1258467" y="1099444"/>
                </a:lnTo>
                <a:lnTo>
                  <a:pt x="0" y="1099444"/>
                </a:lnTo>
                <a:lnTo>
                  <a:pt x="0" y="0"/>
                </a:lnTo>
                <a:close/>
              </a:path>
            </a:pathLst>
          </a:custGeom>
          <a:blipFill>
            <a:blip r:embed="rId8"/>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1907</Words>
  <Application>Microsoft Office PowerPoint</Application>
  <PresentationFormat>Custom</PresentationFormat>
  <Paragraphs>236</Paragraphs>
  <Slides>19</Slides>
  <Notes>18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19</vt:i4>
      </vt:variant>
    </vt:vector>
  </HeadingPairs>
  <TitlesOfParts>
    <vt:vector size="28" baseType="lpstr">
      <vt:lpstr>Arimo Bold</vt:lpstr>
      <vt:lpstr>Arimo</vt:lpstr>
      <vt:lpstr>Arial</vt:lpstr>
      <vt:lpstr>Calibri</vt:lpstr>
      <vt:lpstr>Open Sauce</vt:lpstr>
      <vt:lpstr>League Spartan</vt:lpstr>
      <vt:lpstr>Barlow Bold</vt:lpstr>
      <vt:lpstr>Open Sauce Medium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EDA Loan  Vaibhavi.pptx</dc:title>
  <cp:lastModifiedBy>Vaibhavi B Raj</cp:lastModifiedBy>
  <cp:revision>2</cp:revision>
  <dcterms:created xsi:type="dcterms:W3CDTF">2006-08-16T00:00:00Z</dcterms:created>
  <dcterms:modified xsi:type="dcterms:W3CDTF">2025-05-07T13:50:50Z</dcterms:modified>
  <dc:identifier>DAGmKepPszE</dc:identifier>
</cp:coreProperties>
</file>